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331" r:id="rId24"/>
    <p:sldId id="332" r:id="rId25"/>
    <p:sldId id="333" r:id="rId26"/>
    <p:sldId id="355" r:id="rId27"/>
    <p:sldId id="334" r:id="rId28"/>
    <p:sldId id="335" r:id="rId29"/>
    <p:sldId id="336" r:id="rId30"/>
    <p:sldId id="337" r:id="rId31"/>
    <p:sldId id="338" r:id="rId32"/>
    <p:sldId id="356" r:id="rId33"/>
    <p:sldId id="339" r:id="rId34"/>
    <p:sldId id="340" r:id="rId35"/>
    <p:sldId id="341" r:id="rId36"/>
    <p:sldId id="342" r:id="rId37"/>
    <p:sldId id="353" r:id="rId38"/>
    <p:sldId id="343" r:id="rId39"/>
    <p:sldId id="344" r:id="rId40"/>
    <p:sldId id="345" r:id="rId41"/>
    <p:sldId id="346" r:id="rId42"/>
    <p:sldId id="347" r:id="rId43"/>
    <p:sldId id="348" r:id="rId44"/>
    <p:sldId id="349" r:id="rId45"/>
    <p:sldId id="350" r:id="rId46"/>
    <p:sldId id="351" r:id="rId47"/>
    <p:sldId id="352" r:id="rId48"/>
    <p:sldId id="354" r:id="rId49"/>
    <p:sldId id="357" r:id="rId50"/>
    <p:sldId id="358" r:id="rId51"/>
    <p:sldId id="359" r:id="rId52"/>
    <p:sldId id="360" r:id="rId53"/>
    <p:sldId id="279" r:id="rId54"/>
    <p:sldId id="280" r:id="rId55"/>
    <p:sldId id="281" r:id="rId56"/>
    <p:sldId id="282" r:id="rId57"/>
    <p:sldId id="283" r:id="rId58"/>
    <p:sldId id="284" r:id="rId59"/>
    <p:sldId id="285" r:id="rId60"/>
    <p:sldId id="286" r:id="rId61"/>
    <p:sldId id="287" r:id="rId62"/>
    <p:sldId id="288" r:id="rId63"/>
    <p:sldId id="289" r:id="rId64"/>
    <p:sldId id="290" r:id="rId65"/>
    <p:sldId id="291" r:id="rId66"/>
    <p:sldId id="292" r:id="rId67"/>
    <p:sldId id="293" r:id="rId68"/>
    <p:sldId id="294" r:id="rId69"/>
    <p:sldId id="295" r:id="rId70"/>
    <p:sldId id="296" r:id="rId71"/>
    <p:sldId id="297" r:id="rId72"/>
    <p:sldId id="298" r:id="rId73"/>
    <p:sldId id="299" r:id="rId74"/>
    <p:sldId id="300" r:id="rId75"/>
    <p:sldId id="301" r:id="rId76"/>
    <p:sldId id="302" r:id="rId77"/>
    <p:sldId id="303" r:id="rId78"/>
    <p:sldId id="304" r:id="rId79"/>
    <p:sldId id="305" r:id="rId80"/>
    <p:sldId id="306" r:id="rId81"/>
    <p:sldId id="307" r:id="rId82"/>
    <p:sldId id="308" r:id="rId83"/>
    <p:sldId id="309" r:id="rId84"/>
    <p:sldId id="310" r:id="rId85"/>
    <p:sldId id="311" r:id="rId86"/>
    <p:sldId id="312" r:id="rId87"/>
    <p:sldId id="313" r:id="rId88"/>
    <p:sldId id="314" r:id="rId89"/>
    <p:sldId id="315" r:id="rId90"/>
    <p:sldId id="316" r:id="rId91"/>
    <p:sldId id="317" r:id="rId92"/>
    <p:sldId id="318" r:id="rId93"/>
    <p:sldId id="319" r:id="rId94"/>
    <p:sldId id="320" r:id="rId95"/>
    <p:sldId id="321" r:id="rId96"/>
    <p:sldId id="322" r:id="rId97"/>
    <p:sldId id="323" r:id="rId98"/>
    <p:sldId id="324" r:id="rId99"/>
    <p:sldId id="325" r:id="rId100"/>
    <p:sldId id="326" r:id="rId101"/>
    <p:sldId id="327" r:id="rId102"/>
    <p:sldId id="328" r:id="rId103"/>
    <p:sldId id="329" r:id="rId104"/>
    <p:sldId id="330" r:id="rId105"/>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148962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2152147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1098455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136526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5" name="Segnaposto piè di pagina 4"/>
          <p:cNvSpPr>
            <a:spLocks noGrp="1"/>
          </p:cNvSpPr>
          <p:nvPr>
            <p:ph type="ftr" sz="quarter" idx="11"/>
          </p:nvPr>
        </p:nvSpPr>
        <p:spPr/>
        <p:txBody>
          <a:bodyPr/>
          <a:lstStyle/>
          <a:p>
            <a:endParaRPr lang="it-IT" dirty="0"/>
          </a:p>
        </p:txBody>
      </p:sp>
      <p:sp>
        <p:nvSpPr>
          <p:cNvPr id="6" name="Segnaposto numero diapositiva 5"/>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2967945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43454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8" name="Segnaposto piè di pagina 7"/>
          <p:cNvSpPr>
            <a:spLocks noGrp="1"/>
          </p:cNvSpPr>
          <p:nvPr>
            <p:ph type="ftr" sz="quarter" idx="11"/>
          </p:nvPr>
        </p:nvSpPr>
        <p:spPr/>
        <p:txBody>
          <a:bodyPr/>
          <a:lstStyle/>
          <a:p>
            <a:endParaRPr lang="it-IT" dirty="0"/>
          </a:p>
        </p:txBody>
      </p:sp>
      <p:sp>
        <p:nvSpPr>
          <p:cNvPr id="9" name="Segnaposto numero diapositiva 8"/>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2615586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4" name="Segnaposto piè di pagina 3"/>
          <p:cNvSpPr>
            <a:spLocks noGrp="1"/>
          </p:cNvSpPr>
          <p:nvPr>
            <p:ph type="ftr" sz="quarter" idx="11"/>
          </p:nvPr>
        </p:nvSpPr>
        <p:spPr/>
        <p:txBody>
          <a:bodyPr/>
          <a:lstStyle/>
          <a:p>
            <a:endParaRPr lang="it-IT" dirty="0"/>
          </a:p>
        </p:txBody>
      </p:sp>
      <p:sp>
        <p:nvSpPr>
          <p:cNvPr id="5" name="Segnaposto numero diapositiva 4"/>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259761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3" name="Segnaposto piè di pagina 2"/>
          <p:cNvSpPr>
            <a:spLocks noGrp="1"/>
          </p:cNvSpPr>
          <p:nvPr>
            <p:ph type="ftr" sz="quarter" idx="11"/>
          </p:nvPr>
        </p:nvSpPr>
        <p:spPr/>
        <p:txBody>
          <a:bodyPr/>
          <a:lstStyle/>
          <a:p>
            <a:endParaRPr lang="it-IT" dirty="0"/>
          </a:p>
        </p:txBody>
      </p:sp>
      <p:sp>
        <p:nvSpPr>
          <p:cNvPr id="4" name="Segnaposto numero diapositiva 3"/>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11991016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3555431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dirty="0"/>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DE445E50-47A0-4B81-B96B-941C6BBAAEE5}" type="datetimeFigureOut">
              <a:rPr lang="it-IT" smtClean="0"/>
              <a:t>11/04/2018</a:t>
            </a:fld>
            <a:endParaRPr lang="it-IT" dirty="0"/>
          </a:p>
        </p:txBody>
      </p:sp>
      <p:sp>
        <p:nvSpPr>
          <p:cNvPr id="6" name="Segnaposto piè di pagina 5"/>
          <p:cNvSpPr>
            <a:spLocks noGrp="1"/>
          </p:cNvSpPr>
          <p:nvPr>
            <p:ph type="ftr" sz="quarter" idx="11"/>
          </p:nvPr>
        </p:nvSpPr>
        <p:spPr/>
        <p:txBody>
          <a:bodyPr/>
          <a:lstStyle/>
          <a:p>
            <a:endParaRPr lang="it-IT" dirty="0"/>
          </a:p>
        </p:txBody>
      </p:sp>
      <p:sp>
        <p:nvSpPr>
          <p:cNvPr id="7" name="Segnaposto numero diapositiva 6"/>
          <p:cNvSpPr>
            <a:spLocks noGrp="1"/>
          </p:cNvSpPr>
          <p:nvPr>
            <p:ph type="sldNum" sz="quarter" idx="12"/>
          </p:nvPr>
        </p:nvSpPr>
        <p:spPr/>
        <p:txBody>
          <a:bodyPr/>
          <a:lstStyle/>
          <a:p>
            <a:fld id="{F820B975-C9C5-4B74-AA89-332C56982609}" type="slidenum">
              <a:rPr lang="it-IT" smtClean="0"/>
              <a:t>‹N›</a:t>
            </a:fld>
            <a:endParaRPr lang="it-IT" dirty="0"/>
          </a:p>
        </p:txBody>
      </p:sp>
    </p:spTree>
    <p:extLst>
      <p:ext uri="{BB962C8B-B14F-4D97-AF65-F5344CB8AC3E}">
        <p14:creationId xmlns:p14="http://schemas.microsoft.com/office/powerpoint/2010/main" val="6806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45E50-47A0-4B81-B96B-941C6BBAAEE5}" type="datetimeFigureOut">
              <a:rPr lang="it-IT" smtClean="0"/>
              <a:t>11/04/2018</a:t>
            </a:fld>
            <a:endParaRPr lang="it-IT" dirty="0"/>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dirty="0"/>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0B975-C9C5-4B74-AA89-332C56982609}" type="slidenum">
              <a:rPr lang="it-IT" smtClean="0"/>
              <a:t>‹N›</a:t>
            </a:fld>
            <a:endParaRPr lang="it-IT" dirty="0"/>
          </a:p>
        </p:txBody>
      </p:sp>
    </p:spTree>
    <p:extLst>
      <p:ext uri="{BB962C8B-B14F-4D97-AF65-F5344CB8AC3E}">
        <p14:creationId xmlns:p14="http://schemas.microsoft.com/office/powerpoint/2010/main" val="5214375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a:t>BILANCIO 2017</a:t>
            </a:r>
          </a:p>
        </p:txBody>
      </p:sp>
      <p:sp>
        <p:nvSpPr>
          <p:cNvPr id="3" name="Sottotitolo 2"/>
          <p:cNvSpPr>
            <a:spLocks noGrp="1"/>
          </p:cNvSpPr>
          <p:nvPr>
            <p:ph type="subTitle" idx="1"/>
          </p:nvPr>
        </p:nvSpPr>
        <p:spPr/>
        <p:txBody>
          <a:bodyPr/>
          <a:lstStyle/>
          <a:p>
            <a:r>
              <a:rPr lang="it-IT" dirty="0"/>
              <a:t>Relatore: dott. Francesco Barone</a:t>
            </a:r>
          </a:p>
        </p:txBody>
      </p:sp>
    </p:spTree>
    <p:extLst>
      <p:ext uri="{BB962C8B-B14F-4D97-AF65-F5344CB8AC3E}">
        <p14:creationId xmlns:p14="http://schemas.microsoft.com/office/powerpoint/2010/main" val="31567909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1980988" y="476478"/>
            <a:ext cx="8051653" cy="553183"/>
          </a:xfrm>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PRINCIPIO DELLA RILEVANZA</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983818" y="1603495"/>
            <a:ext cx="8224364" cy="4519878"/>
          </a:xfrm>
        </p:spPr>
        <p:txBody>
          <a:bodyPr>
            <a:normAutofit fontScale="92500" lnSpcReduction="10000"/>
          </a:bodyPr>
          <a:lstStyle/>
          <a:p>
            <a:pPr>
              <a:buFont typeface="Times New Roman" charset="0"/>
              <a:buNone/>
              <a:defRPr/>
            </a:pPr>
            <a:r>
              <a:rPr lang="it-IT" sz="2000" dirty="0"/>
              <a:t>    </a:t>
            </a:r>
            <a:r>
              <a:rPr lang="it-IT" sz="2400" dirty="0">
                <a:latin typeface="Arial" panose="020B0604020202020204" pitchFamily="34" charset="0"/>
                <a:cs typeface="Arial" panose="020B0604020202020204" pitchFamily="34" charset="0"/>
              </a:rPr>
              <a:t>Un’informazione è considerata rilevante quando la sua omissione o errata indicazione potrebbe ragionevolmente influenzare le decisioni prese dai destinatari primari dell’informazione di bilancio sulla base del bilancio della società. La rilevanza dei singoli elementi che compongono le voci di bilancio è giudicata nel contesto complessivo del bilancio.</a:t>
            </a:r>
          </a:p>
          <a:p>
            <a:pPr>
              <a:buFont typeface="Times New Roman" charset="0"/>
              <a:buNone/>
              <a:defRPr/>
            </a:pPr>
            <a:r>
              <a:rPr lang="it-IT" sz="2400" dirty="0">
                <a:latin typeface="Arial" panose="020B0604020202020204" pitchFamily="34" charset="0"/>
                <a:cs typeface="Arial" panose="020B0604020202020204" pitchFamily="34" charset="0"/>
              </a:rPr>
              <a:t>   I destinatari primari dell’informazione del bilancio sono coloro che forniscono risorse finanziarie all’impresa: gli investitori, i finanziatori e gli altri creditori.</a:t>
            </a:r>
          </a:p>
          <a:p>
            <a:pPr>
              <a:buFont typeface="Times New Roman" charset="0"/>
              <a:buNone/>
              <a:defRPr/>
            </a:pPr>
            <a:r>
              <a:rPr lang="it-IT" sz="2400" dirty="0">
                <a:latin typeface="Arial" panose="020B0604020202020204" pitchFamily="34" charset="0"/>
                <a:cs typeface="Arial" panose="020B0604020202020204" pitchFamily="34" charset="0"/>
              </a:rPr>
              <a:t>   Il concetto di rilevanza è pervasivo nel processo di formazione del bilancio.</a:t>
            </a:r>
          </a:p>
          <a:p>
            <a:pPr>
              <a:buFont typeface="Times New Roman" charset="0"/>
              <a:buNone/>
              <a:defRPr/>
            </a:pPr>
            <a:r>
              <a:rPr lang="it-IT" sz="2400" dirty="0">
                <a:latin typeface="Arial" panose="020B0604020202020204" pitchFamily="34" charset="0"/>
                <a:cs typeface="Arial" panose="020B0604020202020204" pitchFamily="34" charset="0"/>
              </a:rPr>
              <a:t>   Per quantificare la rilevanza si tiene conto sia di elementi qualitativi che quantitativi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10</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342028433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CASI PARTICOLARI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838200" y="1310470"/>
            <a:ext cx="10515600" cy="4351338"/>
          </a:xfrm>
        </p:spPr>
        <p:txBody>
          <a:bodyPr>
            <a:normAutofit fontScale="92500" lnSpcReduction="10000"/>
          </a:bodyPr>
          <a:lstStyle/>
          <a:p>
            <a:pPr marL="0" indent="0">
              <a:lnSpc>
                <a:spcPct val="100000"/>
              </a:lnSpc>
              <a:spcBef>
                <a:spcPct val="20000"/>
              </a:spcBef>
              <a:spcAft>
                <a:spcPct val="0"/>
              </a:spcAft>
              <a:buNone/>
              <a:defRPr/>
            </a:pPr>
            <a:r>
              <a:rPr lang="it-IT" sz="2400" dirty="0">
                <a:latin typeface="Arial" panose="020B0604020202020204" pitchFamily="34" charset="0"/>
                <a:cs typeface="Arial" panose="020B0604020202020204" pitchFamily="34" charset="0"/>
              </a:rPr>
              <a:t>Difficoltà che si possono incontrare:</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Verbale di assemblea deserta;</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Assemblea convocata tardivamente;</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Convocazione assemblea Srl e deposito del bilancio presso la sede sociale;</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Approvazione del bilancio e versamento delle imposte;</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Litigi tra soci;</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Gli adempimenti per applicare il termine lungo per l’approvazione del bilancio;</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L’assemblea non può modificare il progetto di bilancio;</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Responsabilità degli amministratori;</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Termine lungo e risvolti fiscali;</a:t>
            </a:r>
          </a:p>
          <a:p>
            <a:pPr marL="457200" indent="-457200">
              <a:lnSpc>
                <a:spcPct val="100000"/>
              </a:lnSpc>
              <a:spcBef>
                <a:spcPct val="20000"/>
              </a:spcBef>
              <a:spcAft>
                <a:spcPct val="0"/>
              </a:spcAft>
              <a:buFont typeface="+mj-lt"/>
              <a:buAutoNum type="arabicPeriod"/>
              <a:defRPr/>
            </a:pPr>
            <a:r>
              <a:rPr lang="it-IT" sz="2400" dirty="0">
                <a:latin typeface="Arial" panose="020B0604020202020204" pitchFamily="34" charset="0"/>
                <a:cs typeface="Arial" panose="020B0604020202020204" pitchFamily="34" charset="0"/>
              </a:rPr>
              <a:t>I sindaci possono impugnare il bilancio</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100</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2003490162"/>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3015323" y="2105192"/>
            <a:ext cx="6502164" cy="1470730"/>
          </a:xfrm>
        </p:spPr>
        <p:txBody>
          <a:bodyPr>
            <a:normAutofit/>
          </a:bodyPr>
          <a:lstStyle/>
          <a:p>
            <a:pPr>
              <a:buFont typeface="Times New Roman" charset="0"/>
              <a:buNone/>
              <a:defRPr/>
            </a:pPr>
            <a:r>
              <a:rPr lang="it-IT" sz="3200" dirty="0">
                <a:latin typeface="Arial" panose="020B0604020202020204" pitchFamily="34" charset="0"/>
                <a:cs typeface="Arial" panose="020B0604020202020204" pitchFamily="34" charset="0"/>
              </a:rPr>
              <a:t>LA RELAZIONE DEL REVISORE</a:t>
            </a:r>
          </a:p>
        </p:txBody>
      </p:sp>
      <p:sp>
        <p:nvSpPr>
          <p:cNvPr id="4" name="Segnaposto numero diapositiva 3">
            <a:extLst>
              <a:ext uri="{FF2B5EF4-FFF2-40B4-BE49-F238E27FC236}">
                <a16:creationId xmlns="" xmlns:a16="http://schemas.microsoft.com/office/drawing/2014/main" id="{5C459405-D92A-4FC9-BDB2-E6B3E44A0204}"/>
              </a:ext>
            </a:extLst>
          </p:cNvPr>
          <p:cNvSpPr>
            <a:spLocks noGrp="1"/>
          </p:cNvSpPr>
          <p:nvPr>
            <p:ph type="sldNum" sz="quarter"/>
          </p:nvPr>
        </p:nvSpPr>
        <p:spPr>
          <a:xfrm>
            <a:off x="9092596" y="6331371"/>
            <a:ext cx="578630" cy="516305"/>
          </a:xfrm>
        </p:spPr>
        <p:txBody>
          <a:bodyPr>
            <a:normAutofit fontScale="25000" lnSpcReduction="20000"/>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eaLnBrk="1"/>
            <a:fld id="{5BC84F83-78E8-4923-B03B-CCBB177902F9}" type="slidenum">
              <a:rPr lang="it-IT" altLang="it-IT">
                <a:solidFill>
                  <a:srgbClr val="808080"/>
                </a:solidFill>
                <a:latin typeface="Merriweather" pitchFamily="2" charset="0"/>
              </a:rPr>
              <a:pPr eaLnBrk="1"/>
              <a:t>101</a:t>
            </a:fld>
            <a:endParaRPr lang="it-IT" altLang="it-IT" dirty="0">
              <a:solidFill>
                <a:srgbClr val="808080"/>
              </a:solidFill>
              <a:latin typeface="Merriweather" pitchFamily="2" charset="0"/>
            </a:endParaRPr>
          </a:p>
        </p:txBody>
      </p:sp>
    </p:spTree>
    <p:extLst>
      <p:ext uri="{BB962C8B-B14F-4D97-AF65-F5344CB8AC3E}">
        <p14:creationId xmlns:p14="http://schemas.microsoft.com/office/powerpoint/2010/main" val="21825775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IL CONTENUTO DELLA RELAZIONE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838199" y="1690688"/>
            <a:ext cx="10147479" cy="4519878"/>
          </a:xfrm>
        </p:spPr>
        <p:txBody>
          <a:bodyPr>
            <a:normAutofit fontScale="92500" lnSpcReduction="10000"/>
          </a:bodyPr>
          <a:lstStyle/>
          <a:p>
            <a:pPr marL="0" indent="0" algn="just">
              <a:lnSpc>
                <a:spcPct val="100000"/>
              </a:lnSpc>
              <a:spcBef>
                <a:spcPts val="0"/>
              </a:spcBef>
              <a:buNone/>
              <a:defRPr/>
            </a:pPr>
            <a:r>
              <a:rPr lang="it-IT" sz="2400" dirty="0">
                <a:latin typeface="Arial" panose="020B0604020202020204" pitchFamily="34" charset="0"/>
                <a:cs typeface="Arial" panose="020B0604020202020204" pitchFamily="34" charset="0"/>
              </a:rPr>
              <a:t>La relazione deve contenere:</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Titolo;</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Destinatario;</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Giudizio del revisore;</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Elementi alla base del giudizio;</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Responsabilità della direzione per il bilancio;</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Responsabilità del revisore per la revisione contabile del bilancio;</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Giudizio ai sensi dell’art. 14, comma 2, lett. a), del D. Lgs n. 39/2010;</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Nome del responsabile dell’incarico;</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Firma del revisore;</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Sede del revisore;</a:t>
            </a:r>
          </a:p>
          <a:p>
            <a:pPr marL="342900" indent="-342900" algn="just">
              <a:lnSpc>
                <a:spcPct val="100000"/>
              </a:lnSpc>
              <a:spcBef>
                <a:spcPts val="0"/>
              </a:spcBef>
              <a:defRPr/>
            </a:pPr>
            <a:r>
              <a:rPr lang="it-IT" sz="2400" dirty="0">
                <a:latin typeface="Arial" panose="020B0604020202020204" pitchFamily="34" charset="0"/>
                <a:cs typeface="Arial" panose="020B0604020202020204" pitchFamily="34" charset="0"/>
              </a:rPr>
              <a:t>Data.</a:t>
            </a:r>
          </a:p>
          <a:p>
            <a:pPr marL="0" indent="0" algn="just">
              <a:lnSpc>
                <a:spcPct val="100000"/>
              </a:lnSpc>
              <a:spcBef>
                <a:spcPts val="0"/>
              </a:spcBef>
              <a:buNone/>
              <a:defRPr/>
            </a:pPr>
            <a:r>
              <a:rPr lang="it-IT" sz="2400" dirty="0">
                <a:latin typeface="Arial" panose="020B0604020202020204" pitchFamily="34" charset="0"/>
                <a:cs typeface="Arial" panose="020B0604020202020204" pitchFamily="34" charset="0"/>
              </a:rPr>
              <a:t>Inoltre la relazione può contenere anche i richiami d’informativa ed i paragrafi relativi ad «Altri aspetti»</a:t>
            </a:r>
          </a:p>
          <a:p>
            <a:pPr marL="0" indent="0">
              <a:lnSpc>
                <a:spcPct val="100000"/>
              </a:lnSpc>
              <a:spcBef>
                <a:spcPct val="20000"/>
              </a:spcBef>
              <a:spcAft>
                <a:spcPct val="0"/>
              </a:spcAft>
              <a:defRPr/>
            </a:pPr>
            <a:endParaRPr lang="it-IT"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102</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157543849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I GIUDIZI SUL BILANCIO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898929" y="1395335"/>
            <a:ext cx="8224364" cy="4519878"/>
          </a:xfrm>
        </p:spPr>
        <p:txBody>
          <a:bodyPr/>
          <a:lstStyle/>
          <a:p>
            <a:pPr marL="0" indent="0" algn="just">
              <a:lnSpc>
                <a:spcPct val="100000"/>
              </a:lnSpc>
              <a:spcBef>
                <a:spcPts val="0"/>
              </a:spcBef>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103</a:t>
            </a:fld>
            <a:endParaRPr lang="it-IT" altLang="it-IT" sz="1301" dirty="0">
              <a:solidFill>
                <a:srgbClr val="808080"/>
              </a:solidFill>
              <a:latin typeface="Merriweather" pitchFamily="2" charset="0"/>
              <a:cs typeface="Arial"/>
            </a:endParaRPr>
          </a:p>
        </p:txBody>
      </p:sp>
      <p:sp>
        <p:nvSpPr>
          <p:cNvPr id="5" name="AutoShape 4">
            <a:extLst>
              <a:ext uri="{FF2B5EF4-FFF2-40B4-BE49-F238E27FC236}">
                <a16:creationId xmlns="" xmlns:a16="http://schemas.microsoft.com/office/drawing/2014/main" id="{DE8D1ABC-4013-429D-8CDF-D2036094E4BE}"/>
              </a:ext>
            </a:extLst>
          </p:cNvPr>
          <p:cNvSpPr>
            <a:spLocks noChangeArrowheads="1"/>
          </p:cNvSpPr>
          <p:nvPr/>
        </p:nvSpPr>
        <p:spPr bwMode="auto">
          <a:xfrm>
            <a:off x="2266682" y="1933549"/>
            <a:ext cx="2373415" cy="3887787"/>
          </a:xfrm>
          <a:prstGeom prst="rightArrowCallout">
            <a:avLst>
              <a:gd name="adj1" fmla="val 38579"/>
              <a:gd name="adj2" fmla="val 38579"/>
              <a:gd name="adj3" fmla="val 16667"/>
              <a:gd name="adj4" fmla="val 66667"/>
            </a:avLst>
          </a:prstGeom>
          <a:solidFill>
            <a:srgbClr val="BBE0E3">
              <a:lumMod val="20000"/>
              <a:lumOff val="80000"/>
            </a:srgbClr>
          </a:solidFill>
          <a:ln w="9525">
            <a:solidFill>
              <a:srgbClr val="000000"/>
            </a:solidFill>
            <a:miter lim="800000"/>
            <a:headEnd/>
            <a:tailEnd/>
          </a:ln>
          <a:effectLst/>
          <a:extLst/>
        </p:spPr>
        <p:txBody>
          <a:bodyPr wrap="none" lIns="93669" tIns="46835" rIns="93669" bIns="46835"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Il revisore può </a:t>
            </a:r>
          </a:p>
          <a:p>
            <a:pPr algn="ctr" fontAlgn="base">
              <a:spcBef>
                <a:spcPct val="0"/>
              </a:spcBef>
              <a:spcAft>
                <a:spcPct val="0"/>
              </a:spcAft>
              <a:defRPr/>
            </a:pPr>
            <a:r>
              <a:rPr lang="it-IT" altLang="it-IT" sz="1600" dirty="0">
                <a:solidFill>
                  <a:srgbClr val="000000"/>
                </a:solidFill>
                <a:cs typeface="Arial" panose="020B0604020202020204" pitchFamily="34" charset="0"/>
              </a:rPr>
              <a:t>esprimere  i</a:t>
            </a:r>
          </a:p>
          <a:p>
            <a:pPr algn="ctr" fontAlgn="base">
              <a:spcBef>
                <a:spcPct val="0"/>
              </a:spcBef>
              <a:spcAft>
                <a:spcPct val="0"/>
              </a:spcAft>
              <a:defRPr/>
            </a:pPr>
            <a:r>
              <a:rPr lang="it-IT" altLang="it-IT" sz="1600" dirty="0">
                <a:solidFill>
                  <a:srgbClr val="000000"/>
                </a:solidFill>
                <a:cs typeface="Arial" panose="020B0604020202020204" pitchFamily="34" charset="0"/>
              </a:rPr>
              <a:t>seguenti</a:t>
            </a:r>
          </a:p>
          <a:p>
            <a:pPr algn="ctr" fontAlgn="base">
              <a:spcBef>
                <a:spcPct val="0"/>
              </a:spcBef>
              <a:spcAft>
                <a:spcPct val="0"/>
              </a:spcAft>
              <a:defRPr/>
            </a:pPr>
            <a:r>
              <a:rPr lang="it-IT" altLang="it-IT" sz="1600" dirty="0">
                <a:solidFill>
                  <a:srgbClr val="000000"/>
                </a:solidFill>
                <a:cs typeface="Arial" panose="020B0604020202020204" pitchFamily="34" charset="0"/>
              </a:rPr>
              <a:t>giudizi</a:t>
            </a:r>
          </a:p>
        </p:txBody>
      </p:sp>
      <p:sp>
        <p:nvSpPr>
          <p:cNvPr id="6" name="Rectangle 5">
            <a:extLst>
              <a:ext uri="{FF2B5EF4-FFF2-40B4-BE49-F238E27FC236}">
                <a16:creationId xmlns="" xmlns:a16="http://schemas.microsoft.com/office/drawing/2014/main" id="{4473627B-6F98-40D9-A425-680E3F2B7F2C}"/>
              </a:ext>
            </a:extLst>
          </p:cNvPr>
          <p:cNvSpPr>
            <a:spLocks noChangeArrowheads="1"/>
          </p:cNvSpPr>
          <p:nvPr/>
        </p:nvSpPr>
        <p:spPr bwMode="auto">
          <a:xfrm>
            <a:off x="6096000" y="1745895"/>
            <a:ext cx="2717101" cy="830216"/>
          </a:xfrm>
          <a:prstGeom prst="rect">
            <a:avLst/>
          </a:prstGeom>
          <a:solidFill>
            <a:srgbClr val="BBE0E3">
              <a:lumMod val="20000"/>
              <a:lumOff val="80000"/>
            </a:srgbClr>
          </a:solidFill>
          <a:ln w="9525">
            <a:solidFill>
              <a:srgbClr val="000000"/>
            </a:solidFill>
            <a:miter lim="800000"/>
            <a:headEnd/>
            <a:tailEnd/>
          </a:ln>
          <a:effectLst/>
          <a:extLst/>
        </p:spPr>
        <p:txBody>
          <a:bodyPr wrap="none" lIns="93669" tIns="46835" rIns="93669" bIns="46835"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Giudizio positivo</a:t>
            </a:r>
          </a:p>
        </p:txBody>
      </p:sp>
      <p:sp>
        <p:nvSpPr>
          <p:cNvPr id="7" name="Rectangle 5">
            <a:extLst>
              <a:ext uri="{FF2B5EF4-FFF2-40B4-BE49-F238E27FC236}">
                <a16:creationId xmlns="" xmlns:a16="http://schemas.microsoft.com/office/drawing/2014/main" id="{120CA6DB-8842-47CF-9FB4-6FAEC4D45DF8}"/>
              </a:ext>
            </a:extLst>
          </p:cNvPr>
          <p:cNvSpPr>
            <a:spLocks noChangeArrowheads="1"/>
          </p:cNvSpPr>
          <p:nvPr/>
        </p:nvSpPr>
        <p:spPr bwMode="auto">
          <a:xfrm>
            <a:off x="6096000" y="2693984"/>
            <a:ext cx="2717101" cy="889740"/>
          </a:xfrm>
          <a:prstGeom prst="rect">
            <a:avLst/>
          </a:prstGeom>
          <a:solidFill>
            <a:srgbClr val="BBE0E3">
              <a:lumMod val="20000"/>
              <a:lumOff val="80000"/>
            </a:srgbClr>
          </a:solidFill>
          <a:ln w="9525">
            <a:solidFill>
              <a:srgbClr val="000000"/>
            </a:solidFill>
            <a:miter lim="800000"/>
            <a:headEnd/>
            <a:tailEnd/>
          </a:ln>
          <a:effectLst/>
          <a:extLst/>
        </p:spPr>
        <p:txBody>
          <a:bodyPr wrap="none" lIns="93669" tIns="46835" rIns="93669" bIns="46835"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Giudizio con rilievi</a:t>
            </a:r>
          </a:p>
        </p:txBody>
      </p:sp>
      <p:sp>
        <p:nvSpPr>
          <p:cNvPr id="8" name="Rectangle 6">
            <a:extLst>
              <a:ext uri="{FF2B5EF4-FFF2-40B4-BE49-F238E27FC236}">
                <a16:creationId xmlns="" xmlns:a16="http://schemas.microsoft.com/office/drawing/2014/main" id="{8264D16F-91B6-4DF4-B543-64104776B70B}"/>
              </a:ext>
            </a:extLst>
          </p:cNvPr>
          <p:cNvSpPr>
            <a:spLocks noChangeArrowheads="1"/>
          </p:cNvSpPr>
          <p:nvPr/>
        </p:nvSpPr>
        <p:spPr bwMode="auto">
          <a:xfrm>
            <a:off x="6082150" y="3681889"/>
            <a:ext cx="2717101" cy="958394"/>
          </a:xfrm>
          <a:prstGeom prst="rect">
            <a:avLst/>
          </a:prstGeom>
          <a:solidFill>
            <a:srgbClr val="BBE0E3">
              <a:lumMod val="20000"/>
              <a:lumOff val="80000"/>
            </a:srgbClr>
          </a:solidFill>
          <a:ln w="9525">
            <a:solidFill>
              <a:srgbClr val="000000"/>
            </a:solidFill>
            <a:miter lim="800000"/>
            <a:headEnd/>
            <a:tailEnd/>
          </a:ln>
          <a:effectLst/>
          <a:extLst/>
        </p:spPr>
        <p:txBody>
          <a:bodyPr wrap="none" lIns="93669" tIns="46835" rIns="93669" bIns="46835"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Dichiarazione di impossibilità </a:t>
            </a:r>
          </a:p>
          <a:p>
            <a:pPr algn="ctr" fontAlgn="base">
              <a:spcBef>
                <a:spcPct val="0"/>
              </a:spcBef>
              <a:spcAft>
                <a:spcPct val="0"/>
              </a:spcAft>
              <a:defRPr/>
            </a:pPr>
            <a:r>
              <a:rPr lang="it-IT" altLang="it-IT" sz="1600" dirty="0">
                <a:solidFill>
                  <a:srgbClr val="000000"/>
                </a:solidFill>
                <a:cs typeface="Arial" panose="020B0604020202020204" pitchFamily="34" charset="0"/>
              </a:rPr>
              <a:t>di</a:t>
            </a:r>
          </a:p>
          <a:p>
            <a:pPr algn="ctr" fontAlgn="base">
              <a:spcBef>
                <a:spcPct val="0"/>
              </a:spcBef>
              <a:spcAft>
                <a:spcPct val="0"/>
              </a:spcAft>
              <a:defRPr/>
            </a:pPr>
            <a:r>
              <a:rPr lang="it-IT" altLang="it-IT" sz="1600" dirty="0">
                <a:solidFill>
                  <a:srgbClr val="000000"/>
                </a:solidFill>
                <a:cs typeface="Arial" panose="020B0604020202020204" pitchFamily="34" charset="0"/>
              </a:rPr>
              <a:t>esprimere un giudizio</a:t>
            </a:r>
          </a:p>
        </p:txBody>
      </p:sp>
      <p:sp>
        <p:nvSpPr>
          <p:cNvPr id="9" name="Rectangle 7">
            <a:extLst>
              <a:ext uri="{FF2B5EF4-FFF2-40B4-BE49-F238E27FC236}">
                <a16:creationId xmlns="" xmlns:a16="http://schemas.microsoft.com/office/drawing/2014/main" id="{983EAE5E-BD2D-49C6-8F31-E7F8D3E6A059}"/>
              </a:ext>
            </a:extLst>
          </p:cNvPr>
          <p:cNvSpPr>
            <a:spLocks noChangeArrowheads="1"/>
          </p:cNvSpPr>
          <p:nvPr/>
        </p:nvSpPr>
        <p:spPr bwMode="auto">
          <a:xfrm>
            <a:off x="6096000" y="4739224"/>
            <a:ext cx="2717101" cy="1058116"/>
          </a:xfrm>
          <a:prstGeom prst="rect">
            <a:avLst/>
          </a:prstGeom>
          <a:solidFill>
            <a:srgbClr val="BBE0E3">
              <a:lumMod val="20000"/>
              <a:lumOff val="80000"/>
            </a:srgbClr>
          </a:solidFill>
          <a:ln w="9525">
            <a:solidFill>
              <a:srgbClr val="000000"/>
            </a:solidFill>
            <a:miter lim="800000"/>
            <a:headEnd/>
            <a:tailEnd/>
          </a:ln>
          <a:effectLst/>
          <a:extLst/>
        </p:spPr>
        <p:txBody>
          <a:bodyPr wrap="none" lIns="93669" tIns="46835" rIns="93669" bIns="46835"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Giudizio negativo</a:t>
            </a:r>
          </a:p>
        </p:txBody>
      </p:sp>
    </p:spTree>
    <p:extLst>
      <p:ext uri="{BB962C8B-B14F-4D97-AF65-F5344CB8AC3E}">
        <p14:creationId xmlns:p14="http://schemas.microsoft.com/office/powerpoint/2010/main" val="2028778501"/>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L’INTERVENTO SULLA RELAZIONE SULLA GESTIONE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094703" y="2019034"/>
            <a:ext cx="9826581" cy="4519878"/>
          </a:xfrm>
        </p:spPr>
        <p:txBody>
          <a:bodyPr/>
          <a:lstStyle/>
          <a:p>
            <a:pPr marL="0" indent="0" algn="just">
              <a:lnSpc>
                <a:spcPct val="100000"/>
              </a:lnSpc>
              <a:spcBef>
                <a:spcPts val="0"/>
              </a:spcBef>
              <a:buNone/>
              <a:defRPr/>
            </a:pPr>
            <a:r>
              <a:rPr lang="it-IT" dirty="0">
                <a:latin typeface="Arial" panose="020B0604020202020204" pitchFamily="34" charset="0"/>
                <a:cs typeface="Arial" panose="020B0604020202020204" pitchFamily="34" charset="0"/>
              </a:rPr>
              <a:t>La dichiarazione richiesta al revisore in merito alla relazione sulla gestione ha lo scopo di evidenziare nella relazione di revisione eventuali contraddizioni o non concordanze, che possono emergere dalla «sola» lettura della relazione sulla gestione, fra il loro contenuto, gli elementi probativi e la documentazione acquisiti dal revisore al fine dell’espressione del giudizio sul bilancio </a:t>
            </a:r>
          </a:p>
          <a:p>
            <a:pPr marL="0" indent="0" algn="just">
              <a:lnSpc>
                <a:spcPct val="100000"/>
              </a:lnSpc>
              <a:spcBef>
                <a:spcPts val="0"/>
              </a:spcBef>
              <a:defRPr/>
            </a:pPr>
            <a:endParaRPr lang="it-IT"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104</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423996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PRINCIPIO DELLA COMPARABILITA’</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11</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Il postulato prevede</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2114121"/>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Per ogni voce dello stato patrimoniale e del conto economico deve essere indicato l’importo della voce corrispondente dell’esercizio precedente. Se le voci non sono compatibili si segnala e si commenta  in nota integrativa</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L’OIC 29 disciplina la declinazione pratica del postulato prevedendo gli effetti che si producono sul bilancio comparativo in conseguenza dei cambiamenti di principi contabili o correzioni di errori rilevanti</a:t>
            </a:r>
          </a:p>
        </p:txBody>
      </p:sp>
    </p:spTree>
    <p:extLst>
      <p:ext uri="{BB962C8B-B14F-4D97-AF65-F5344CB8AC3E}">
        <p14:creationId xmlns:p14="http://schemas.microsoft.com/office/powerpoint/2010/main" val="439532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2619483" y="1847615"/>
            <a:ext cx="6077273" cy="1470730"/>
          </a:xfrm>
        </p:spPr>
        <p:txBody>
          <a:bodyPr>
            <a:normAutofit/>
          </a:bodyPr>
          <a:lstStyle/>
          <a:p>
            <a:pPr>
              <a:buFont typeface="Times New Roman" charset="0"/>
              <a:buNone/>
              <a:defRPr/>
            </a:pPr>
            <a:r>
              <a:rPr lang="it-IT" sz="3200" dirty="0">
                <a:latin typeface="Arial" panose="020B0604020202020204" pitchFamily="34" charset="0"/>
                <a:cs typeface="Arial" panose="020B0604020202020204" pitchFamily="34" charset="0"/>
              </a:rPr>
              <a:t>LE MODIFICHE AGLI OIC</a:t>
            </a:r>
          </a:p>
        </p:txBody>
      </p:sp>
    </p:spTree>
    <p:extLst>
      <p:ext uri="{BB962C8B-B14F-4D97-AF65-F5344CB8AC3E}">
        <p14:creationId xmlns:p14="http://schemas.microsoft.com/office/powerpoint/2010/main" val="1963422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373487" y="476478"/>
            <a:ext cx="11526592" cy="553183"/>
          </a:xfrm>
        </p:spPr>
        <p:txBody>
          <a:bodyPr>
            <a:noAutofit/>
          </a:bodyPr>
          <a:lstStyle/>
          <a:p>
            <a:pPr algn="ctr">
              <a:buFont typeface="Times New Roman" panose="02020603050405020304" pitchFamily="18" charset="0"/>
              <a:buNone/>
              <a:defRPr/>
            </a:pPr>
            <a:r>
              <a:rPr lang="it-IT" sz="3200" dirty="0">
                <a:latin typeface="Arial" panose="020B0604020202020204" pitchFamily="34" charset="0"/>
                <a:cs typeface="Arial" panose="020B0604020202020204" pitchFamily="34" charset="0"/>
              </a:rPr>
              <a:t>MODIFICHE ALL’OIC 12 – COMPOSIZIONE E SCHEMI DEL BILANCIO D’ESERCIZIO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13</a:t>
            </a:fld>
            <a:endParaRPr lang="it-IT" altLang="it-IT" sz="1301" dirty="0">
              <a:solidFill>
                <a:srgbClr val="808080"/>
              </a:solidFill>
              <a:latin typeface="Merriweather" pitchFamily="2" charset="0"/>
              <a:cs typeface="Arial"/>
            </a:endParaRPr>
          </a:p>
        </p:txBody>
      </p:sp>
      <p:sp>
        <p:nvSpPr>
          <p:cNvPr id="5" name="AutoShape 4">
            <a:extLst>
              <a:ext uri="{FF2B5EF4-FFF2-40B4-BE49-F238E27FC236}">
                <a16:creationId xmlns="" xmlns:a16="http://schemas.microsoft.com/office/drawing/2014/main"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Tutte le rettifiche dei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ricavi</a:t>
            </a:r>
          </a:p>
        </p:txBody>
      </p:sp>
      <p:sp>
        <p:nvSpPr>
          <p:cNvPr id="6" name="Rectangle 5">
            <a:extLst>
              <a:ext uri="{FF2B5EF4-FFF2-40B4-BE49-F238E27FC236}">
                <a16:creationId xmlns="" xmlns:a16="http://schemas.microsoft.com/office/drawing/2014/main" id="{B4027402-CDC1-4F40-9709-A239EAAB5AB3}"/>
              </a:ext>
            </a:extLst>
          </p:cNvPr>
          <p:cNvSpPr>
            <a:spLocks noChangeArrowheads="1"/>
          </p:cNvSpPr>
          <p:nvPr/>
        </p:nvSpPr>
        <p:spPr bwMode="auto">
          <a:xfrm>
            <a:off x="4692203" y="3852938"/>
            <a:ext cx="2878428" cy="22320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latin typeface="Arial"/>
              <a:ea typeface="ＭＳ Ｐゴシック"/>
              <a:cs typeface="Aria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Sono portate a riduzione dei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ricavi ad eccezione di quelle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derivanti da correzioni di errori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o cambiamenti di principi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contabili ai sensi dell’OIC 29</a:t>
            </a:r>
          </a:p>
          <a:p>
            <a:pPr algn="ctr" fontAlgn="base">
              <a:spcBef>
                <a:spcPct val="0"/>
              </a:spcBef>
              <a:spcAft>
                <a:spcPct val="0"/>
              </a:spcAft>
              <a:defRPr/>
            </a:pPr>
            <a:r>
              <a:rPr lang="it-IT" altLang="it-IT" sz="1400" dirty="0">
                <a:solidFill>
                  <a:srgbClr val="000000"/>
                </a:solidFill>
              </a:rPr>
              <a:t> </a:t>
            </a:r>
          </a:p>
        </p:txBody>
      </p:sp>
    </p:spTree>
    <p:extLst>
      <p:ext uri="{BB962C8B-B14F-4D97-AF65-F5344CB8AC3E}">
        <p14:creationId xmlns:p14="http://schemas.microsoft.com/office/powerpoint/2010/main" val="1045815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MODIFICHE ALL’OIC 13 - RIMANENZE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14</a:t>
            </a:fld>
            <a:endParaRPr lang="it-IT" altLang="it-IT" sz="1301" dirty="0">
              <a:solidFill>
                <a:srgbClr val="808080"/>
              </a:solidFill>
              <a:latin typeface="Merriweather" pitchFamily="2" charset="0"/>
              <a:cs typeface="Arial"/>
            </a:endParaRPr>
          </a:p>
        </p:txBody>
      </p:sp>
      <p:sp>
        <p:nvSpPr>
          <p:cNvPr id="5" name="AutoShape 4">
            <a:extLst>
              <a:ext uri="{FF2B5EF4-FFF2-40B4-BE49-F238E27FC236}">
                <a16:creationId xmlns="" xmlns:a16="http://schemas.microsoft.com/office/drawing/2014/main"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Le rimanenze sono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iscritte in bilancio</a:t>
            </a:r>
          </a:p>
        </p:txBody>
      </p:sp>
      <p:sp>
        <p:nvSpPr>
          <p:cNvPr id="6" name="Rectangle 5">
            <a:extLst>
              <a:ext uri="{FF2B5EF4-FFF2-40B4-BE49-F238E27FC236}">
                <a16:creationId xmlns="" xmlns:a16="http://schemas.microsoft.com/office/drawing/2014/main" id="{B4027402-CDC1-4F40-9709-A239EAAB5AB3}"/>
              </a:ext>
            </a:extLst>
          </p:cNvPr>
          <p:cNvSpPr>
            <a:spLocks noChangeArrowheads="1"/>
          </p:cNvSpPr>
          <p:nvPr/>
        </p:nvSpPr>
        <p:spPr bwMode="auto">
          <a:xfrm>
            <a:off x="4692203" y="3852938"/>
            <a:ext cx="2878428" cy="22320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latin typeface="Arial"/>
              <a:ea typeface="ＭＳ Ｐゴシック"/>
              <a:cs typeface="Aria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Includendo gli oneri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accessori</a:t>
            </a:r>
          </a:p>
          <a:p>
            <a:pPr algn="ctr" fontAlgn="base">
              <a:spcBef>
                <a:spcPct val="0"/>
              </a:spcBef>
              <a:spcAft>
                <a:spcPct val="0"/>
              </a:spcAft>
              <a:defRPr/>
            </a:pPr>
            <a:endParaRPr lang="it-IT" altLang="it-IT" sz="1400" dirty="0">
              <a:solidFill>
                <a:srgbClr val="000000"/>
              </a:solidFill>
            </a:endParaRPr>
          </a:p>
          <a:p>
            <a:pPr algn="ctr" fontAlgn="base">
              <a:spcBef>
                <a:spcPct val="0"/>
              </a:spcBef>
              <a:spcAft>
                <a:spcPct val="0"/>
              </a:spcAft>
              <a:defRPr/>
            </a:pPr>
            <a:r>
              <a:rPr lang="it-IT" altLang="it-IT" sz="1400" dirty="0">
                <a:solidFill>
                  <a:srgbClr val="000000"/>
                </a:solidFill>
              </a:rPr>
              <a:t> </a:t>
            </a:r>
          </a:p>
        </p:txBody>
      </p:sp>
    </p:spTree>
    <p:extLst>
      <p:ext uri="{BB962C8B-B14F-4D97-AF65-F5344CB8AC3E}">
        <p14:creationId xmlns:p14="http://schemas.microsoft.com/office/powerpoint/2010/main" val="3712416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463639" y="476478"/>
            <a:ext cx="11050073"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MODIFICHE ALL’OIC 16 – IMMOBILIZZAZIONI 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15</a:t>
            </a:fld>
            <a:endParaRPr lang="it-IT" altLang="it-IT" sz="1301" dirty="0">
              <a:solidFill>
                <a:srgbClr val="808080"/>
              </a:solidFill>
              <a:latin typeface="Merriweather" pitchFamily="2" charset="0"/>
              <a:cs typeface="Arial"/>
            </a:endParaRPr>
          </a:p>
        </p:txBody>
      </p:sp>
      <p:grpSp>
        <p:nvGrpSpPr>
          <p:cNvPr id="12" name="Organization Chart 2">
            <a:extLst>
              <a:ext uri="{FF2B5EF4-FFF2-40B4-BE49-F238E27FC236}">
                <a16:creationId xmlns="" xmlns:a16="http://schemas.microsoft.com/office/drawing/2014/main" id="{61C6AE8B-EA79-4B12-9345-5E652D233059}"/>
              </a:ext>
            </a:extLst>
          </p:cNvPr>
          <p:cNvGrpSpPr>
            <a:grpSpLocks noChangeAspect="1"/>
          </p:cNvGrpSpPr>
          <p:nvPr/>
        </p:nvGrpSpPr>
        <p:grpSpPr bwMode="auto">
          <a:xfrm>
            <a:off x="3018235" y="1557338"/>
            <a:ext cx="6156722" cy="4464050"/>
            <a:chOff x="272" y="999"/>
            <a:chExt cx="1872" cy="720"/>
          </a:xfrm>
        </p:grpSpPr>
        <p:cxnSp>
          <p:nvCxnSpPr>
            <p:cNvPr id="13" name="_s5124">
              <a:extLst>
                <a:ext uri="{FF2B5EF4-FFF2-40B4-BE49-F238E27FC236}">
                  <a16:creationId xmlns="" xmlns:a16="http://schemas.microsoft.com/office/drawing/2014/main" id="{2BD1F100-4CDB-45AD-A073-03009711C6A7}"/>
                </a:ext>
              </a:extLst>
            </p:cNvPr>
            <p:cNvCxnSpPr>
              <a:cxnSpLocks noChangeShapeType="1"/>
              <a:stCxn id="17" idx="0"/>
              <a:endCxn id="15" idx="2"/>
            </p:cNvCxnSpPr>
            <p:nvPr/>
          </p:nvCxnSpPr>
          <p:spPr bwMode="auto">
            <a:xfrm rot="5400000" flipH="1">
              <a:off x="1388"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 name="_s5125">
              <a:extLst>
                <a:ext uri="{FF2B5EF4-FFF2-40B4-BE49-F238E27FC236}">
                  <a16:creationId xmlns="" xmlns:a16="http://schemas.microsoft.com/office/drawing/2014/main" id="{7C52DD67-376D-4A9A-B4D1-762960623848}"/>
                </a:ext>
              </a:extLst>
            </p:cNvPr>
            <p:cNvCxnSpPr>
              <a:cxnSpLocks noChangeShapeType="1"/>
              <a:stCxn id="16" idx="0"/>
              <a:endCxn id="15" idx="2"/>
            </p:cNvCxnSpPr>
            <p:nvPr/>
          </p:nvCxnSpPr>
          <p:spPr bwMode="auto">
            <a:xfrm rot="16200000">
              <a:off x="884"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15" name="_s5126">
              <a:extLst>
                <a:ext uri="{FF2B5EF4-FFF2-40B4-BE49-F238E27FC236}">
                  <a16:creationId xmlns="" xmlns:a16="http://schemas.microsoft.com/office/drawing/2014/main" id="{F2B02187-9AE8-43EE-8057-D8F6DFA1D517}"/>
                </a:ext>
              </a:extLst>
            </p:cNvPr>
            <p:cNvSpPr>
              <a:spLocks noChangeArrowheads="1"/>
            </p:cNvSpPr>
            <p:nvPr/>
          </p:nvSpPr>
          <p:spPr bwMode="auto">
            <a:xfrm>
              <a:off x="776" y="999"/>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endParaRPr lang="it-IT" altLang="it-IT" sz="2000" dirty="0">
                <a:solidFill>
                  <a:srgbClr val="000000"/>
                </a:solidFill>
                <a:latin typeface="Arial"/>
                <a:ea typeface="ＭＳ Ｐゴシック"/>
                <a:cs typeface="Arial"/>
              </a:endParaRPr>
            </a:p>
            <a:p>
              <a:pPr algn="ctr" fontAlgn="base">
                <a:spcBef>
                  <a:spcPct val="0"/>
                </a:spcBef>
                <a:spcAft>
                  <a:spcPct val="0"/>
                </a:spcAft>
                <a:defRPr/>
              </a:pPr>
              <a:endParaRPr lang="it-IT" altLang="it-IT" sz="2000" dirty="0">
                <a:solidFill>
                  <a:srgbClr val="000000"/>
                </a:solidFill>
                <a:latin typeface="Arial"/>
                <a:ea typeface="ＭＳ Ｐゴシック"/>
                <a:cs typeface="Aria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Modifiche assunte</a:t>
              </a:r>
            </a:p>
            <a:p>
              <a:pPr algn="ctr" fontAlgn="base">
                <a:spcBef>
                  <a:spcPct val="0"/>
                </a:spcBef>
                <a:spcAft>
                  <a:spcPct val="0"/>
                </a:spcAft>
                <a:defRPr/>
              </a:pPr>
              <a:endParaRPr lang="it-IT" altLang="it-IT" sz="2000" dirty="0">
                <a:solidFill>
                  <a:srgbClr val="000000"/>
                </a:solidFill>
                <a:latin typeface="Arial"/>
                <a:ea typeface="ＭＳ Ｐゴシック"/>
                <a:cs typeface="Arial"/>
              </a:endParaRPr>
            </a:p>
            <a:p>
              <a:pPr algn="ctr" fontAlgn="base">
                <a:spcBef>
                  <a:spcPct val="0"/>
                </a:spcBef>
                <a:spcAft>
                  <a:spcPct val="0"/>
                </a:spcAft>
                <a:defRPr/>
              </a:pPr>
              <a:endParaRPr lang="it-IT" altLang="it-IT" sz="2000" dirty="0">
                <a:solidFill>
                  <a:srgbClr val="000000"/>
                </a:solidFill>
                <a:latin typeface="Arial"/>
                <a:ea typeface="ＭＳ Ｐゴシック"/>
                <a:cs typeface="Arial"/>
              </a:endParaRPr>
            </a:p>
          </p:txBody>
        </p:sp>
        <p:sp>
          <p:nvSpPr>
            <p:cNvPr id="16" name="_s5127">
              <a:extLst>
                <a:ext uri="{FF2B5EF4-FFF2-40B4-BE49-F238E27FC236}">
                  <a16:creationId xmlns="" xmlns:a16="http://schemas.microsoft.com/office/drawing/2014/main" id="{7DC6220C-EE64-4107-A07C-4BEFF4C0EBB2}"/>
                </a:ext>
              </a:extLst>
            </p:cNvPr>
            <p:cNvSpPr>
              <a:spLocks noChangeArrowheads="1"/>
            </p:cNvSpPr>
            <p:nvPr/>
          </p:nvSpPr>
          <p:spPr bwMode="auto">
            <a:xfrm>
              <a:off x="272"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 corretto includere gli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oneri accessori nel determinare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valore di iscrizione del bene</a:t>
              </a:r>
            </a:p>
          </p:txBody>
        </p:sp>
        <p:sp>
          <p:nvSpPr>
            <p:cNvPr id="17" name="_s5128">
              <a:extLst>
                <a:ext uri="{FF2B5EF4-FFF2-40B4-BE49-F238E27FC236}">
                  <a16:creationId xmlns="" xmlns:a16="http://schemas.microsoft.com/office/drawing/2014/main" id="{84442630-9246-4015-852F-EEF8C2226DCA}"/>
                </a:ext>
              </a:extLst>
            </p:cNvPr>
            <p:cNvSpPr>
              <a:spLocks noChangeArrowheads="1"/>
            </p:cNvSpPr>
            <p:nvPr/>
          </p:nvSpPr>
          <p:spPr bwMode="auto">
            <a:xfrm>
              <a:off x="1280"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svalutazione di un bene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rivalutato in esercizi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precedenti deve sempre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essere rilevata 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conto economico salvo che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legge non preveda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diversamente</a:t>
              </a:r>
            </a:p>
          </p:txBody>
        </p:sp>
      </p:grpSp>
    </p:spTree>
    <p:extLst>
      <p:ext uri="{BB962C8B-B14F-4D97-AF65-F5344CB8AC3E}">
        <p14:creationId xmlns:p14="http://schemas.microsoft.com/office/powerpoint/2010/main" val="10365994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MODIFICHE ALL’OIC 19 - DEBITI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lgn="just">
              <a:buFont typeface="Times New Roman" charset="0"/>
              <a:buNone/>
              <a:defRPr/>
            </a:pPr>
            <a:r>
              <a:rPr lang="it-IT" dirty="0"/>
              <a:t>   </a:t>
            </a:r>
            <a:r>
              <a:rPr lang="it-IT" sz="2000" dirty="0">
                <a:latin typeface="Arial" panose="020B0604020202020204" pitchFamily="34" charset="0"/>
                <a:cs typeface="Arial" panose="020B0604020202020204" pitchFamily="34" charset="0"/>
              </a:rPr>
              <a:t>Un debito commerciale scaduto, a seguito di una rinegoziazione, diventa a lungo termine.</a:t>
            </a:r>
          </a:p>
          <a:p>
            <a:pPr algn="just">
              <a:buFont typeface="Times New Roman" charset="0"/>
              <a:buNone/>
              <a:defRPr/>
            </a:pPr>
            <a:r>
              <a:rPr lang="it-IT" sz="2000" dirty="0">
                <a:latin typeface="Arial" panose="020B0604020202020204" pitchFamily="34" charset="0"/>
                <a:cs typeface="Arial" panose="020B0604020202020204" pitchFamily="34" charset="0"/>
              </a:rPr>
              <a:t>   La classificazione di un debito deve essere effettuata sulla base della natura (o dell’origine) dello stesso rispetto alla gestione ordinaria.</a:t>
            </a:r>
          </a:p>
          <a:p>
            <a:pPr algn="just">
              <a:buFont typeface="Times New Roman" charset="0"/>
              <a:buNone/>
              <a:defRPr/>
            </a:pPr>
            <a:r>
              <a:rPr lang="it-IT" sz="2000" dirty="0">
                <a:latin typeface="Arial" panose="020B0604020202020204" pitchFamily="34" charset="0"/>
                <a:cs typeface="Arial" panose="020B0604020202020204" pitchFamily="34" charset="0"/>
              </a:rPr>
              <a:t>   Le società che non applicano il costo ammortizzato imputano i costi di transazione di un’operazione di ristrutturazione del debito a conto economico nell’esercizio in cui viene ricevuto il beneficio. Negli altri casi (riduzione degli interessi, modifica della tempistica originaria dei pagamenti), i costi saranno iscritti tra i risconti attivi nei limiti dei benefici ottenuti dalla riduzione del valore economico del debito. Negli esercizi successivi i risconti attivi saranno addebitati a conto economico lungo la durata residua del debito e ne sarà valutata la recuperabilità  </a:t>
            </a:r>
          </a:p>
          <a:p>
            <a:pPr algn="just">
              <a:buFont typeface="Times New Roman" charset="0"/>
              <a:buNone/>
              <a:defRPr/>
            </a:pPr>
            <a:r>
              <a:rPr lang="it-IT" sz="2000" dirty="0"/>
              <a:t>    </a:t>
            </a:r>
            <a:endParaRPr lang="it-IT"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16</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1671841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MODIFICHE ALL’OIC 21 - PARTECIPAZIONI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17</a:t>
            </a:fld>
            <a:endParaRPr lang="it-IT" altLang="it-IT" sz="1301" dirty="0">
              <a:solidFill>
                <a:srgbClr val="808080"/>
              </a:solidFill>
              <a:latin typeface="Merriweather" pitchFamily="2" charset="0"/>
              <a:cs typeface="Arial"/>
            </a:endParaRPr>
          </a:p>
        </p:txBody>
      </p:sp>
      <p:sp>
        <p:nvSpPr>
          <p:cNvPr id="5" name="AutoShape 4">
            <a:extLst>
              <a:ext uri="{FF2B5EF4-FFF2-40B4-BE49-F238E27FC236}">
                <a16:creationId xmlns="" xmlns:a16="http://schemas.microsoft.com/office/drawing/2014/main" id="{B46ABF63-D786-4D1C-8185-BF4B452FFB36}"/>
              </a:ext>
            </a:extLst>
          </p:cNvPr>
          <p:cNvSpPr>
            <a:spLocks noChangeArrowheads="1"/>
          </p:cNvSpPr>
          <p:nvPr/>
        </p:nvSpPr>
        <p:spPr bwMode="auto">
          <a:xfrm>
            <a:off x="4198513" y="1347610"/>
            <a:ext cx="3786387"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Se il pagamento di una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partecipazione è differito 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condizioni diverse rispetto a quelle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normalmente praticate sul mercato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per operazioni similari o equiparabili </a:t>
            </a:r>
          </a:p>
        </p:txBody>
      </p:sp>
      <p:sp>
        <p:nvSpPr>
          <p:cNvPr id="6" name="Rectangle 5">
            <a:extLst>
              <a:ext uri="{FF2B5EF4-FFF2-40B4-BE49-F238E27FC236}">
                <a16:creationId xmlns="" xmlns:a16="http://schemas.microsoft.com/office/drawing/2014/main" id="{B4027402-CDC1-4F40-9709-A239EAAB5AB3}"/>
              </a:ext>
            </a:extLst>
          </p:cNvPr>
          <p:cNvSpPr>
            <a:spLocks noChangeArrowheads="1"/>
          </p:cNvSpPr>
          <p:nvPr/>
        </p:nvSpPr>
        <p:spPr bwMode="auto">
          <a:xfrm>
            <a:off x="4468970" y="3959046"/>
            <a:ext cx="3361386" cy="2097088"/>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latin typeface="Arial"/>
              <a:ea typeface="ＭＳ Ｐゴシック"/>
              <a:cs typeface="Arial"/>
            </a:endParaRPr>
          </a:p>
          <a:p>
            <a:pPr algn="ctr" fontAlgn="base">
              <a:spcBef>
                <a:spcPct val="0"/>
              </a:spcBef>
              <a:spcAft>
                <a:spcPct val="0"/>
              </a:spcAft>
              <a:defRPr/>
            </a:pPr>
            <a:endParaRPr lang="it-IT" altLang="it-IT" sz="2000" kern="0" dirty="0">
              <a:solidFill>
                <a:srgbClr val="000000"/>
              </a:solidFill>
              <a:latin typeface="Arial"/>
              <a:ea typeface="ＭＳ Ｐゴシック"/>
              <a:cs typeface="Arial"/>
            </a:endParaRPr>
          </a:p>
          <a:p>
            <a:pPr algn="ctr" fontAlgn="base">
              <a:spcBef>
                <a:spcPct val="0"/>
              </a:spcBef>
              <a:spcAft>
                <a:spcPct val="0"/>
              </a:spcAft>
              <a:defRPr/>
            </a:pPr>
            <a:endParaRPr lang="it-IT" altLang="it-IT" sz="2000" kern="0" dirty="0">
              <a:solidFill>
                <a:srgbClr val="000000"/>
              </a:solidFill>
              <a:latin typeface="Arial"/>
              <a:ea typeface="ＭＳ Ｐゴシック"/>
              <a:cs typeface="Arial"/>
            </a:endParaRPr>
          </a:p>
          <a:p>
            <a:pPr algn="ctr" fontAlgn="base">
              <a:spcBef>
                <a:spcPct val="0"/>
              </a:spcBef>
              <a:spcAft>
                <a:spcPct val="0"/>
              </a:spcAft>
              <a:defRPr/>
            </a:pPr>
            <a:r>
              <a:rPr lang="it-IT" altLang="it-IT" sz="1600" kern="0" dirty="0">
                <a:solidFill>
                  <a:srgbClr val="000000"/>
                </a:solidFill>
                <a:latin typeface="Arial" panose="020B0604020202020204" pitchFamily="34" charset="0"/>
                <a:ea typeface="ＭＳ Ｐゴシック"/>
                <a:cs typeface="Arial" panose="020B0604020202020204" pitchFamily="34" charset="0"/>
              </a:rPr>
              <a:t> </a:t>
            </a:r>
            <a:r>
              <a:rPr lang="it-IT" altLang="it-IT" sz="1600" dirty="0">
                <a:solidFill>
                  <a:srgbClr val="000000"/>
                </a:solidFill>
                <a:latin typeface="Arial" panose="020B0604020202020204" pitchFamily="34" charset="0"/>
                <a:cs typeface="Arial" panose="020B0604020202020204" pitchFamily="34" charset="0"/>
              </a:rPr>
              <a:t>La partecipazione è iscritta in</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bilancio al valore corrispondente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al debito determinato ai sensi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dell’OIC 19 ossia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debiti più oneri accessori</a:t>
            </a:r>
          </a:p>
          <a:p>
            <a:pPr algn="ctr" fontAlgn="base">
              <a:spcBef>
                <a:spcPct val="0"/>
              </a:spcBef>
              <a:spcAft>
                <a:spcPct val="0"/>
              </a:spcAft>
              <a:defRPr/>
            </a:pPr>
            <a:endParaRPr lang="it-IT" altLang="it-IT" sz="1600" kern="0" dirty="0">
              <a:solidFill>
                <a:srgbClr val="000000"/>
              </a:solidFill>
              <a:latin typeface="Arial" panose="020B0604020202020204" pitchFamily="34" charset="0"/>
              <a:ea typeface="ＭＳ Ｐゴシック"/>
              <a:cs typeface="Arial" panose="020B0604020202020204" pitchFamily="34" charset="0"/>
            </a:endParaRPr>
          </a:p>
          <a:p>
            <a:pPr algn="ctr" fontAlgn="base">
              <a:spcBef>
                <a:spcPct val="0"/>
              </a:spcBef>
              <a:spcAft>
                <a:spcPct val="0"/>
              </a:spcAft>
              <a:defRPr/>
            </a:pPr>
            <a:endParaRPr lang="it-IT" altLang="it-IT" sz="2000" kern="0" dirty="0">
              <a:solidFill>
                <a:srgbClr val="000000"/>
              </a:solidFill>
              <a:latin typeface="Arial"/>
              <a:ea typeface="ＭＳ Ｐゴシック"/>
              <a:cs typeface="Arial"/>
            </a:endParaRPr>
          </a:p>
          <a:p>
            <a:pPr algn="ctr" fontAlgn="base">
              <a:spcBef>
                <a:spcPct val="0"/>
              </a:spcBef>
              <a:spcAft>
                <a:spcPct val="0"/>
              </a:spcAft>
              <a:defRPr/>
            </a:pPr>
            <a:endParaRPr lang="it-IT" altLang="it-IT" sz="2000" kern="0" dirty="0">
              <a:solidFill>
                <a:srgbClr val="000000"/>
              </a:solidFill>
              <a:latin typeface="Arial"/>
              <a:ea typeface="ＭＳ Ｐゴシック"/>
              <a:cs typeface="Arial"/>
            </a:endParaRPr>
          </a:p>
        </p:txBody>
      </p:sp>
    </p:spTree>
    <p:extLst>
      <p:ext uri="{BB962C8B-B14F-4D97-AF65-F5344CB8AC3E}">
        <p14:creationId xmlns:p14="http://schemas.microsoft.com/office/powerpoint/2010/main" val="677821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682580" y="476478"/>
            <a:ext cx="10671219" cy="553183"/>
          </a:xfrm>
        </p:spPr>
        <p:txBody>
          <a:bodyPr>
            <a:normAutofit fontScale="90000"/>
          </a:bodyPr>
          <a:lstStyle/>
          <a:p>
            <a:pPr algn="ctr">
              <a:buFont typeface="Times New Roman" charset="0"/>
              <a:buNone/>
              <a:defRPr/>
            </a:pPr>
            <a:r>
              <a:rPr lang="it-IT" sz="3200" dirty="0">
                <a:latin typeface="Arial" panose="020B0604020202020204" pitchFamily="34" charset="0"/>
                <a:cs typeface="Arial" panose="020B0604020202020204" pitchFamily="34" charset="0"/>
              </a:rPr>
              <a:t>MODIFICHE ALL’OIC 24 – IMMOBILIZZAZIONI IMMATERIALI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18</a:t>
            </a:fld>
            <a:endParaRPr lang="it-IT" altLang="it-IT" sz="1301" dirty="0">
              <a:solidFill>
                <a:srgbClr val="808080"/>
              </a:solidFill>
              <a:latin typeface="Merriweather" pitchFamily="2" charset="0"/>
              <a:cs typeface="Arial"/>
            </a:endParaRPr>
          </a:p>
        </p:txBody>
      </p:sp>
      <p:grpSp>
        <p:nvGrpSpPr>
          <p:cNvPr id="12" name="Organization Chart 2">
            <a:extLst>
              <a:ext uri="{FF2B5EF4-FFF2-40B4-BE49-F238E27FC236}">
                <a16:creationId xmlns="" xmlns:a16="http://schemas.microsoft.com/office/drawing/2014/main" id="{61C6AE8B-EA79-4B12-9345-5E652D233059}"/>
              </a:ext>
            </a:extLst>
          </p:cNvPr>
          <p:cNvGrpSpPr>
            <a:grpSpLocks noChangeAspect="1"/>
          </p:cNvGrpSpPr>
          <p:nvPr/>
        </p:nvGrpSpPr>
        <p:grpSpPr bwMode="auto">
          <a:xfrm>
            <a:off x="3018235" y="1557338"/>
            <a:ext cx="6156722" cy="4464050"/>
            <a:chOff x="272" y="999"/>
            <a:chExt cx="1872" cy="720"/>
          </a:xfrm>
        </p:grpSpPr>
        <p:cxnSp>
          <p:nvCxnSpPr>
            <p:cNvPr id="13" name="_s5124">
              <a:extLst>
                <a:ext uri="{FF2B5EF4-FFF2-40B4-BE49-F238E27FC236}">
                  <a16:creationId xmlns="" xmlns:a16="http://schemas.microsoft.com/office/drawing/2014/main" id="{2BD1F100-4CDB-45AD-A073-03009711C6A7}"/>
                </a:ext>
              </a:extLst>
            </p:cNvPr>
            <p:cNvCxnSpPr>
              <a:cxnSpLocks noChangeShapeType="1"/>
              <a:stCxn id="17" idx="0"/>
              <a:endCxn id="15" idx="2"/>
            </p:cNvCxnSpPr>
            <p:nvPr/>
          </p:nvCxnSpPr>
          <p:spPr bwMode="auto">
            <a:xfrm rot="5400000" flipH="1">
              <a:off x="1388"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 name="_s5125">
              <a:extLst>
                <a:ext uri="{FF2B5EF4-FFF2-40B4-BE49-F238E27FC236}">
                  <a16:creationId xmlns="" xmlns:a16="http://schemas.microsoft.com/office/drawing/2014/main" id="{7C52DD67-376D-4A9A-B4D1-762960623848}"/>
                </a:ext>
              </a:extLst>
            </p:cNvPr>
            <p:cNvCxnSpPr>
              <a:cxnSpLocks noChangeShapeType="1"/>
              <a:stCxn id="16" idx="0"/>
              <a:endCxn id="15" idx="2"/>
            </p:cNvCxnSpPr>
            <p:nvPr/>
          </p:nvCxnSpPr>
          <p:spPr bwMode="auto">
            <a:xfrm rot="16200000">
              <a:off x="884"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15" name="_s5126">
              <a:extLst>
                <a:ext uri="{FF2B5EF4-FFF2-40B4-BE49-F238E27FC236}">
                  <a16:creationId xmlns="" xmlns:a16="http://schemas.microsoft.com/office/drawing/2014/main" id="{F2B02187-9AE8-43EE-8057-D8F6DFA1D517}"/>
                </a:ext>
              </a:extLst>
            </p:cNvPr>
            <p:cNvSpPr>
              <a:spLocks noChangeArrowheads="1"/>
            </p:cNvSpPr>
            <p:nvPr/>
          </p:nvSpPr>
          <p:spPr bwMode="auto">
            <a:xfrm>
              <a:off x="776" y="999"/>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endParaRPr lang="it-IT" altLang="it-IT" sz="2000" dirty="0">
                <a:solidFill>
                  <a:srgbClr val="000000"/>
                </a:solidFill>
                <a:latin typeface="Arial"/>
                <a:ea typeface="ＭＳ Ｐゴシック"/>
                <a:cs typeface="Arial"/>
              </a:endParaRPr>
            </a:p>
            <a:p>
              <a:pPr algn="ctr" fontAlgn="base">
                <a:spcBef>
                  <a:spcPct val="0"/>
                </a:spcBef>
                <a:spcAft>
                  <a:spcPct val="0"/>
                </a:spcAft>
                <a:defRPr/>
              </a:pPr>
              <a:endParaRPr lang="it-IT" altLang="it-IT" sz="2000" dirty="0">
                <a:solidFill>
                  <a:srgbClr val="000000"/>
                </a:solidFill>
                <a:latin typeface="Arial"/>
                <a:ea typeface="ＭＳ Ｐゴシック"/>
                <a:cs typeface="Aria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Modifiche assunte</a:t>
              </a:r>
            </a:p>
            <a:p>
              <a:pPr algn="ctr" fontAlgn="base">
                <a:spcBef>
                  <a:spcPct val="0"/>
                </a:spcBef>
                <a:spcAft>
                  <a:spcPct val="0"/>
                </a:spcAft>
                <a:defRPr/>
              </a:pPr>
              <a:endParaRPr lang="it-IT" altLang="it-IT" sz="2000" dirty="0">
                <a:solidFill>
                  <a:srgbClr val="000000"/>
                </a:solidFill>
                <a:latin typeface="Arial"/>
                <a:ea typeface="ＭＳ Ｐゴシック"/>
                <a:cs typeface="Arial"/>
              </a:endParaRPr>
            </a:p>
            <a:p>
              <a:pPr algn="ctr" fontAlgn="base">
                <a:spcBef>
                  <a:spcPct val="0"/>
                </a:spcBef>
                <a:spcAft>
                  <a:spcPct val="0"/>
                </a:spcAft>
                <a:defRPr/>
              </a:pPr>
              <a:endParaRPr lang="it-IT" altLang="it-IT" sz="2000" dirty="0">
                <a:solidFill>
                  <a:srgbClr val="000000"/>
                </a:solidFill>
                <a:latin typeface="Arial"/>
                <a:ea typeface="ＭＳ Ｐゴシック"/>
                <a:cs typeface="Arial"/>
              </a:endParaRPr>
            </a:p>
          </p:txBody>
        </p:sp>
        <p:sp>
          <p:nvSpPr>
            <p:cNvPr id="16" name="_s5127">
              <a:extLst>
                <a:ext uri="{FF2B5EF4-FFF2-40B4-BE49-F238E27FC236}">
                  <a16:creationId xmlns="" xmlns:a16="http://schemas.microsoft.com/office/drawing/2014/main" id="{7DC6220C-EE64-4107-A07C-4BEFF4C0EBB2}"/>
                </a:ext>
              </a:extLst>
            </p:cNvPr>
            <p:cNvSpPr>
              <a:spLocks noChangeArrowheads="1"/>
            </p:cNvSpPr>
            <p:nvPr/>
          </p:nvSpPr>
          <p:spPr bwMode="auto">
            <a:xfrm>
              <a:off x="272"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 corretto includere gli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oneri accessori nel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determinare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valore di iscrizione del bene</a:t>
              </a:r>
            </a:p>
          </p:txBody>
        </p:sp>
        <p:sp>
          <p:nvSpPr>
            <p:cNvPr id="17" name="_s5128">
              <a:extLst>
                <a:ext uri="{FF2B5EF4-FFF2-40B4-BE49-F238E27FC236}">
                  <a16:creationId xmlns="" xmlns:a16="http://schemas.microsoft.com/office/drawing/2014/main" id="{84442630-9246-4015-852F-EEF8C2226DCA}"/>
                </a:ext>
              </a:extLst>
            </p:cNvPr>
            <p:cNvSpPr>
              <a:spLocks noChangeArrowheads="1"/>
            </p:cNvSpPr>
            <p:nvPr/>
          </p:nvSpPr>
          <p:spPr bwMode="auto">
            <a:xfrm>
              <a:off x="1280"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svalutazione di un bene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rivalutato in esercizi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precedenti deve sempre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essere rilevata a conto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economico salvo che la legge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non preveda diversamente</a:t>
              </a:r>
            </a:p>
          </p:txBody>
        </p:sp>
      </p:grpSp>
    </p:spTree>
    <p:extLst>
      <p:ext uri="{BB962C8B-B14F-4D97-AF65-F5344CB8AC3E}">
        <p14:creationId xmlns:p14="http://schemas.microsoft.com/office/powerpoint/2010/main" val="525468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965915" y="476478"/>
            <a:ext cx="9839459" cy="553183"/>
          </a:xfrm>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MODIFICHE ALL’OIC 25 – IMPOSTE SUL REDDITO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19</a:t>
            </a:fld>
            <a:endParaRPr lang="it-IT" altLang="it-IT" sz="1301" dirty="0">
              <a:solidFill>
                <a:srgbClr val="808080"/>
              </a:solidFill>
              <a:latin typeface="Merriweather" pitchFamily="2" charset="0"/>
              <a:cs typeface="Arial"/>
            </a:endParaRPr>
          </a:p>
        </p:txBody>
      </p:sp>
      <p:sp>
        <p:nvSpPr>
          <p:cNvPr id="5" name="Rectangle 4">
            <a:extLst>
              <a:ext uri="{FF2B5EF4-FFF2-40B4-BE49-F238E27FC236}">
                <a16:creationId xmlns="" xmlns:a16="http://schemas.microsoft.com/office/drawing/2014/main"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Nell’ambito del bilancio in</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forma abbreviata</a:t>
            </a:r>
          </a:p>
        </p:txBody>
      </p:sp>
      <p:sp>
        <p:nvSpPr>
          <p:cNvPr id="6" name="AutoShape 5">
            <a:extLst>
              <a:ext uri="{FF2B5EF4-FFF2-40B4-BE49-F238E27FC236}">
                <a16:creationId xmlns="" xmlns:a16="http://schemas.microsoft.com/office/drawing/2014/main"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latin typeface="Arial"/>
              <a:ea typeface="ＭＳ Ｐゴシック"/>
              <a:cs typeface="Arial"/>
            </a:endParaRPr>
          </a:p>
        </p:txBody>
      </p:sp>
      <p:sp>
        <p:nvSpPr>
          <p:cNvPr id="7" name="Rectangle 6">
            <a:extLst>
              <a:ext uri="{FF2B5EF4-FFF2-40B4-BE49-F238E27FC236}">
                <a16:creationId xmlns="" xmlns:a16="http://schemas.microsoft.com/office/drawing/2014/main" id="{78AF1A20-E629-4109-80F2-341E30E0D5FC}"/>
              </a:ext>
            </a:extLst>
          </p:cNvPr>
          <p:cNvSpPr>
            <a:spLocks noChangeArrowheads="1"/>
          </p:cNvSpPr>
          <p:nvPr/>
        </p:nvSpPr>
        <p:spPr bwMode="auto">
          <a:xfrm>
            <a:off x="3071813" y="4260852"/>
            <a:ext cx="2700338"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Nella voce CII Crediti le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società devono fornire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indicazione separata delle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imposte anticipate</a:t>
            </a:r>
          </a:p>
        </p:txBody>
      </p:sp>
      <p:sp>
        <p:nvSpPr>
          <p:cNvPr id="8" name="AutoShape 7">
            <a:extLst>
              <a:ext uri="{FF2B5EF4-FFF2-40B4-BE49-F238E27FC236}">
                <a16:creationId xmlns="" xmlns:a16="http://schemas.microsoft.com/office/drawing/2014/main"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latin typeface="Arial"/>
              <a:ea typeface="ＭＳ Ｐゴシック"/>
              <a:cs typeface="Arial"/>
            </a:endParaRPr>
          </a:p>
        </p:txBody>
      </p:sp>
      <p:sp>
        <p:nvSpPr>
          <p:cNvPr id="9" name="Rectangle 8">
            <a:extLst>
              <a:ext uri="{FF2B5EF4-FFF2-40B4-BE49-F238E27FC236}">
                <a16:creationId xmlns="" xmlns:a16="http://schemas.microsoft.com/office/drawing/2014/main" id="{9EE7813B-EBCD-4419-A2A2-E53A3851398A}"/>
              </a:ext>
            </a:extLst>
          </p:cNvPr>
          <p:cNvSpPr>
            <a:spLocks noChangeArrowheads="1"/>
          </p:cNvSpPr>
          <p:nvPr/>
        </p:nvSpPr>
        <p:spPr bwMode="auto">
          <a:xfrm>
            <a:off x="6798470" y="4095482"/>
            <a:ext cx="304098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L’iscrizione delle imposte</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anticipate sotto un’unica voce</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«Crediti» senza separata </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evidenza determina una </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commistione di valori a</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nocumento della chiarezza</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sul contenuto della voce</a:t>
            </a:r>
          </a:p>
        </p:txBody>
      </p:sp>
    </p:spTree>
    <p:extLst>
      <p:ext uri="{BB962C8B-B14F-4D97-AF65-F5344CB8AC3E}">
        <p14:creationId xmlns:p14="http://schemas.microsoft.com/office/powerpoint/2010/main" val="2003155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2562896" y="2182465"/>
            <a:ext cx="7147774" cy="1470730"/>
          </a:xfrm>
        </p:spPr>
        <p:txBody>
          <a:bodyPr>
            <a:normAutofit/>
          </a:bodyPr>
          <a:lstStyle/>
          <a:p>
            <a:pPr>
              <a:buFont typeface="Times New Roman" charset="0"/>
              <a:buNone/>
              <a:defRPr/>
            </a:pPr>
            <a:r>
              <a:rPr lang="it-IT" sz="3200" dirty="0">
                <a:latin typeface="Arial" panose="020B0604020202020204" pitchFamily="34" charset="0"/>
                <a:cs typeface="Arial" panose="020B0604020202020204" pitchFamily="34" charset="0"/>
              </a:rPr>
              <a:t>I NUOVI PRINCIPI DI REDAZIONE</a:t>
            </a:r>
          </a:p>
        </p:txBody>
      </p:sp>
    </p:spTree>
    <p:extLst>
      <p:ext uri="{BB962C8B-B14F-4D97-AF65-F5344CB8AC3E}">
        <p14:creationId xmlns:p14="http://schemas.microsoft.com/office/powerpoint/2010/main" val="89548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1043188" y="476478"/>
            <a:ext cx="10310611"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MODIFICHE ALL’OIC 29 – CAMBIAMENTI DI STIME E CORREZIONI DI ERRORI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20</a:t>
            </a:fld>
            <a:endParaRPr lang="it-IT" altLang="it-IT" sz="1301" dirty="0">
              <a:solidFill>
                <a:srgbClr val="808080"/>
              </a:solidFill>
              <a:latin typeface="Merriweather" pitchFamily="2" charset="0"/>
              <a:cs typeface="Arial"/>
            </a:endParaRPr>
          </a:p>
        </p:txBody>
      </p:sp>
      <p:sp>
        <p:nvSpPr>
          <p:cNvPr id="5" name="AutoShape 4">
            <a:extLst>
              <a:ext uri="{FF2B5EF4-FFF2-40B4-BE49-F238E27FC236}">
                <a16:creationId xmlns="" xmlns:a16="http://schemas.microsoft.com/office/drawing/2014/main" id="{B46ABF63-D786-4D1C-8185-BF4B452FFB36}"/>
              </a:ext>
            </a:extLst>
          </p:cNvPr>
          <p:cNvSpPr>
            <a:spLocks noChangeArrowheads="1"/>
          </p:cNvSpPr>
          <p:nvPr/>
        </p:nvSpPr>
        <p:spPr bwMode="auto">
          <a:xfrm>
            <a:off x="4475922" y="1347610"/>
            <a:ext cx="3250096"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Gli effetti del cambiamento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di stima </a:t>
            </a:r>
          </a:p>
        </p:txBody>
      </p:sp>
      <p:sp>
        <p:nvSpPr>
          <p:cNvPr id="6" name="Rectangle 5">
            <a:extLst>
              <a:ext uri="{FF2B5EF4-FFF2-40B4-BE49-F238E27FC236}">
                <a16:creationId xmlns="" xmlns:a16="http://schemas.microsoft.com/office/drawing/2014/main" id="{B4027402-CDC1-4F40-9709-A239EAAB5AB3}"/>
              </a:ext>
            </a:extLst>
          </p:cNvPr>
          <p:cNvSpPr>
            <a:spLocks noChangeArrowheads="1"/>
          </p:cNvSpPr>
          <p:nvPr/>
        </p:nvSpPr>
        <p:spPr bwMode="auto">
          <a:xfrm>
            <a:off x="4692203" y="3852938"/>
            <a:ext cx="2878428" cy="22320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latin typeface="Arial"/>
              <a:ea typeface="ＭＳ Ｐゴシック"/>
              <a:cs typeface="Arial"/>
            </a:endParaRPr>
          </a:p>
          <a:p>
            <a:pPr algn="ctr" fontAlgn="base">
              <a:spcBef>
                <a:spcPct val="0"/>
              </a:spcBef>
              <a:spcAft>
                <a:spcPct val="0"/>
              </a:spcAft>
              <a:defRPr/>
            </a:pPr>
            <a:endParaRPr lang="it-IT" altLang="it-IT" sz="2000" kern="0" dirty="0">
              <a:solidFill>
                <a:srgbClr val="000000"/>
              </a:solidFill>
              <a:latin typeface="Arial"/>
              <a:ea typeface="ＭＳ Ｐゴシック"/>
              <a:cs typeface="Aria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Sono classificati nella voce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di conto economico prevista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dall’OIC 12 o da altri principi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contabili</a:t>
            </a:r>
          </a:p>
          <a:p>
            <a:pPr algn="ctr" fontAlgn="base">
              <a:spcBef>
                <a:spcPct val="0"/>
              </a:spcBef>
              <a:spcAft>
                <a:spcPct val="0"/>
              </a:spcAft>
              <a:defRPr/>
            </a:pPr>
            <a:endParaRPr lang="it-IT" altLang="it-IT" sz="2000" kern="0" dirty="0">
              <a:solidFill>
                <a:srgbClr val="000000"/>
              </a:solidFill>
              <a:latin typeface="Arial"/>
              <a:ea typeface="ＭＳ Ｐゴシック"/>
              <a:cs typeface="Arial"/>
            </a:endParaRPr>
          </a:p>
          <a:p>
            <a:pPr algn="ctr" fontAlgn="base">
              <a:spcBef>
                <a:spcPct val="0"/>
              </a:spcBef>
              <a:spcAft>
                <a:spcPct val="0"/>
              </a:spcAft>
              <a:defRPr/>
            </a:pPr>
            <a:endParaRPr lang="it-IT" altLang="it-IT" sz="2000" kern="0" dirty="0">
              <a:solidFill>
                <a:srgbClr val="000000"/>
              </a:solidFill>
              <a:latin typeface="Arial"/>
              <a:ea typeface="ＭＳ Ｐゴシック"/>
              <a:cs typeface="Arial"/>
            </a:endParaRPr>
          </a:p>
        </p:txBody>
      </p:sp>
    </p:spTree>
    <p:extLst>
      <p:ext uri="{BB962C8B-B14F-4D97-AF65-F5344CB8AC3E}">
        <p14:creationId xmlns:p14="http://schemas.microsoft.com/office/powerpoint/2010/main" val="35829574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631064" y="476478"/>
            <a:ext cx="11024315" cy="553183"/>
          </a:xfrm>
        </p:spPr>
        <p:txBody>
          <a:bodyPr>
            <a:normAutofit fontScale="90000"/>
          </a:bodyPr>
          <a:lstStyle/>
          <a:p>
            <a:pPr algn="ctr">
              <a:buFont typeface="Times New Roman" charset="0"/>
              <a:buNone/>
              <a:defRPr/>
            </a:pPr>
            <a:r>
              <a:rPr lang="it-IT" sz="3200" dirty="0">
                <a:latin typeface="Arial" panose="020B0604020202020204" pitchFamily="34" charset="0"/>
                <a:cs typeface="Arial" panose="020B0604020202020204" pitchFamily="34" charset="0"/>
              </a:rPr>
              <a:t>MODIFICHE ALL’OIC 32 – STRUMENTI FINANZIARI DERIVATI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lgn="just">
              <a:buFont typeface="Times New Roman" charset="0"/>
              <a:buNone/>
              <a:defRPr/>
            </a:pPr>
            <a:r>
              <a:rPr lang="it-IT" sz="2000" dirty="0"/>
              <a:t>    </a:t>
            </a:r>
            <a:r>
              <a:rPr lang="it-IT" sz="2400" dirty="0">
                <a:latin typeface="Arial" panose="020B0604020202020204" pitchFamily="34" charset="0"/>
                <a:cs typeface="Arial" panose="020B0604020202020204" pitchFamily="34" charset="0"/>
              </a:rPr>
              <a:t>L’OIC ha osservato che il principio contabile 32, disciplinando unicamente la classificazione dell’effetto valutativo dei derivati non di copertura, non forniva invece indicazioni specifiche circa la classificazione a conto economico dell’effetto realizzativo degli stessi (ossia l’effetto che emerge in sede di eliminazione di un derivato non di copertura).</a:t>
            </a:r>
          </a:p>
          <a:p>
            <a:pPr algn="just">
              <a:buFont typeface="Times New Roman" charset="0"/>
              <a:buNone/>
              <a:defRPr/>
            </a:pPr>
            <a:r>
              <a:rPr lang="it-IT" sz="2400" dirty="0">
                <a:latin typeface="Arial" panose="020B0604020202020204" pitchFamily="34" charset="0"/>
                <a:cs typeface="Arial" panose="020B0604020202020204" pitchFamily="34" charset="0"/>
              </a:rPr>
              <a:t>   L’OIC ha valutato le difficoltà tecniche per separare le componenti realizzate da quelle non realizzate per un derivato valutato al </a:t>
            </a:r>
            <a:r>
              <a:rPr lang="it-IT" sz="2400" i="1" dirty="0">
                <a:latin typeface="Arial" panose="020B0604020202020204" pitchFamily="34" charset="0"/>
                <a:cs typeface="Arial" panose="020B0604020202020204" pitchFamily="34" charset="0"/>
              </a:rPr>
              <a:t>fair value </a:t>
            </a:r>
            <a:r>
              <a:rPr lang="it-IT" sz="2400" dirty="0">
                <a:latin typeface="Arial" panose="020B0604020202020204" pitchFamily="34" charset="0"/>
                <a:cs typeface="Arial" panose="020B0604020202020204" pitchFamily="34" charset="0"/>
              </a:rPr>
              <a:t>e ha ritenuto di prevedere che tutti gli effetti economici che interessano i derivati confluiscano in un’unica voce. Ciò favorisce la valutazione della gestione dei derivati, dando piena evidenza della differenza tra quanto gestito per copertura dei rischi e quanto per finalità diverse</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21</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3171188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2735393" y="2195345"/>
            <a:ext cx="6344213" cy="1470730"/>
          </a:xfrm>
        </p:spPr>
        <p:txBody>
          <a:bodyPr>
            <a:normAutofit/>
          </a:bodyPr>
          <a:lstStyle/>
          <a:p>
            <a:pPr>
              <a:buFont typeface="Times New Roman" charset="0"/>
              <a:buNone/>
              <a:defRPr/>
            </a:pPr>
            <a:r>
              <a:rPr lang="it-IT" sz="3200" dirty="0">
                <a:latin typeface="Arial" panose="020B0604020202020204" pitchFamily="34" charset="0"/>
                <a:cs typeface="Arial" panose="020B0604020202020204" pitchFamily="34" charset="0"/>
              </a:rPr>
              <a:t>LA DERIVAZIONE RAFFORZATA</a:t>
            </a:r>
          </a:p>
        </p:txBody>
      </p:sp>
    </p:spTree>
    <p:extLst>
      <p:ext uri="{BB962C8B-B14F-4D97-AF65-F5344CB8AC3E}">
        <p14:creationId xmlns:p14="http://schemas.microsoft.com/office/powerpoint/2010/main" val="3676075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460DDE2C-678F-4E8B-BA5A-657F4E3F0A94}"/>
              </a:ext>
            </a:extLst>
          </p:cNvPr>
          <p:cNvSpPr>
            <a:spLocks noGrp="1"/>
          </p:cNvSpPr>
          <p:nvPr>
            <p:ph type="title"/>
          </p:nvPr>
        </p:nvSpPr>
        <p:spPr>
          <a:xfrm>
            <a:off x="721217" y="451469"/>
            <a:ext cx="10792496" cy="643168"/>
          </a:xfrm>
        </p:spPr>
        <p:txBody>
          <a:bodyPr>
            <a:normAutofit fontScale="90000"/>
          </a:bodyPr>
          <a:lstStyle/>
          <a:p>
            <a:pPr algn="ctr">
              <a:buFont typeface="Times New Roman" charset="0"/>
              <a:buNone/>
              <a:defRPr/>
            </a:pPr>
            <a:r>
              <a:rPr lang="it-IT" sz="3200" dirty="0">
                <a:latin typeface="Arial" panose="020B0604020202020204" pitchFamily="34" charset="0"/>
                <a:cs typeface="Arial" panose="020B0604020202020204" pitchFamily="34" charset="0"/>
              </a:rPr>
              <a:t>LE NUOVE METODOLOGIE DELLA BASE IMPONIBILE IRES</a:t>
            </a:r>
          </a:p>
        </p:txBody>
      </p:sp>
      <p:sp>
        <p:nvSpPr>
          <p:cNvPr id="4" name="Segnaposto numero diapositiva 3">
            <a:extLst>
              <a:ext uri="{FF2B5EF4-FFF2-40B4-BE49-F238E27FC236}">
                <a16:creationId xmlns="" xmlns:a16="http://schemas.microsoft.com/office/drawing/2014/main" id="{90BB6695-59C3-42E3-A5F1-7BF760685725}"/>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pPr>
            <a:fld id="{4AE1F487-3611-449E-AC16-92942AD0C22A}" type="slidenum">
              <a:rPr lang="it-IT" altLang="it-IT">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pPr>
              <a:t>23</a:t>
            </a:fld>
            <a:endParaRPr lang="it-IT" altLang="it-IT" dirty="0">
              <a:solidFill>
                <a:srgbClr val="808080"/>
              </a:solidFill>
              <a:latin typeface="Merriweather" pitchFamily="2" charset="0"/>
              <a:cs typeface="Arial"/>
            </a:endParaRPr>
          </a:p>
        </p:txBody>
      </p:sp>
      <p:graphicFrame>
        <p:nvGraphicFramePr>
          <p:cNvPr id="5" name="Tabella 4">
            <a:extLst>
              <a:ext uri="{FF2B5EF4-FFF2-40B4-BE49-F238E27FC236}">
                <a16:creationId xmlns="" xmlns:a16="http://schemas.microsoft.com/office/drawing/2014/main" id="{66280FFC-6CEB-41DB-875F-13617C7013A1}"/>
              </a:ext>
            </a:extLst>
          </p:cNvPr>
          <p:cNvGraphicFramePr>
            <a:graphicFrameLocks noGrp="1"/>
          </p:cNvGraphicFramePr>
          <p:nvPr>
            <p:extLst>
              <p:ext uri="{D42A27DB-BD31-4B8C-83A1-F6EECF244321}">
                <p14:modId xmlns:p14="http://schemas.microsoft.com/office/powerpoint/2010/main" val="2653794705"/>
              </p:ext>
            </p:extLst>
          </p:nvPr>
        </p:nvGraphicFramePr>
        <p:xfrm>
          <a:off x="1249251" y="1214932"/>
          <a:ext cx="10084157" cy="4915412"/>
        </p:xfrm>
        <a:graphic>
          <a:graphicData uri="http://schemas.openxmlformats.org/drawingml/2006/table">
            <a:tbl>
              <a:tblPr firstRow="1" firstCol="1" bandRow="1" bandCol="1"/>
              <a:tblGrid>
                <a:gridCol w="2296912">
                  <a:extLst>
                    <a:ext uri="{9D8B030D-6E8A-4147-A177-3AD203B41FA5}">
                      <a16:colId xmlns="" xmlns:a16="http://schemas.microsoft.com/office/drawing/2014/main" val="20000"/>
                    </a:ext>
                  </a:extLst>
                </a:gridCol>
                <a:gridCol w="7787245">
                  <a:extLst>
                    <a:ext uri="{9D8B030D-6E8A-4147-A177-3AD203B41FA5}">
                      <a16:colId xmlns="" xmlns:a16="http://schemas.microsoft.com/office/drawing/2014/main" val="20001"/>
                    </a:ext>
                  </a:extLst>
                </a:gridCol>
              </a:tblGrid>
              <a:tr h="953282">
                <a:tc>
                  <a:txBody>
                    <a:bodyPr/>
                    <a:lstStyle>
                      <a:lvl1pPr marL="0" algn="l" defTabSz="424830" rtl="0" eaLnBrk="1" latinLnBrk="0" hangingPunct="1">
                        <a:defRPr sz="1673" b="1" kern="1200">
                          <a:solidFill>
                            <a:schemeClr val="lt1"/>
                          </a:solidFill>
                          <a:latin typeface="Verdana"/>
                        </a:defRPr>
                      </a:lvl1pPr>
                      <a:lvl2pPr marL="424830" algn="l" defTabSz="424830" rtl="0" eaLnBrk="1" latinLnBrk="0" hangingPunct="1">
                        <a:defRPr sz="1673" b="1" kern="1200">
                          <a:solidFill>
                            <a:schemeClr val="lt1"/>
                          </a:solidFill>
                          <a:latin typeface="Verdana"/>
                        </a:defRPr>
                      </a:lvl2pPr>
                      <a:lvl3pPr marL="849660" algn="l" defTabSz="424830" rtl="0" eaLnBrk="1" latinLnBrk="0" hangingPunct="1">
                        <a:defRPr sz="1673" b="1" kern="1200">
                          <a:solidFill>
                            <a:schemeClr val="lt1"/>
                          </a:solidFill>
                          <a:latin typeface="Verdana"/>
                        </a:defRPr>
                      </a:lvl3pPr>
                      <a:lvl4pPr marL="1274491" algn="l" defTabSz="424830" rtl="0" eaLnBrk="1" latinLnBrk="0" hangingPunct="1">
                        <a:defRPr sz="1673" b="1" kern="1200">
                          <a:solidFill>
                            <a:schemeClr val="lt1"/>
                          </a:solidFill>
                          <a:latin typeface="Verdana"/>
                        </a:defRPr>
                      </a:lvl4pPr>
                      <a:lvl5pPr marL="1699321" algn="l" defTabSz="424830" rtl="0" eaLnBrk="1" latinLnBrk="0" hangingPunct="1">
                        <a:defRPr sz="1673" b="1" kern="1200">
                          <a:solidFill>
                            <a:schemeClr val="lt1"/>
                          </a:solidFill>
                          <a:latin typeface="Verdana"/>
                        </a:defRPr>
                      </a:lvl5pPr>
                      <a:lvl6pPr marL="2124151" algn="l" defTabSz="424830" rtl="0" eaLnBrk="1" latinLnBrk="0" hangingPunct="1">
                        <a:defRPr sz="1673" b="1" kern="1200">
                          <a:solidFill>
                            <a:schemeClr val="lt1"/>
                          </a:solidFill>
                          <a:latin typeface="Verdana"/>
                        </a:defRPr>
                      </a:lvl6pPr>
                      <a:lvl7pPr marL="2548981" algn="l" defTabSz="424830" rtl="0" eaLnBrk="1" latinLnBrk="0" hangingPunct="1">
                        <a:defRPr sz="1673" b="1" kern="1200">
                          <a:solidFill>
                            <a:schemeClr val="lt1"/>
                          </a:solidFill>
                          <a:latin typeface="Verdana"/>
                        </a:defRPr>
                      </a:lvl7pPr>
                      <a:lvl8pPr marL="2973812" algn="l" defTabSz="424830" rtl="0" eaLnBrk="1" latinLnBrk="0" hangingPunct="1">
                        <a:defRPr sz="1673" b="1" kern="1200">
                          <a:solidFill>
                            <a:schemeClr val="lt1"/>
                          </a:solidFill>
                          <a:latin typeface="Verdana"/>
                        </a:defRPr>
                      </a:lvl8pPr>
                      <a:lvl9pPr marL="3398642" algn="l" defTabSz="424830" rtl="0" eaLnBrk="1" latinLnBrk="0" hangingPunct="1">
                        <a:defRPr sz="1673" b="1" kern="1200">
                          <a:solidFill>
                            <a:schemeClr val="lt1"/>
                          </a:solidFill>
                          <a:latin typeface="Verdana"/>
                        </a:defRPr>
                      </a:lvl9pPr>
                    </a:lstStyle>
                    <a:p>
                      <a:pPr algn="r">
                        <a:lnSpc>
                          <a:spcPts val="1000"/>
                        </a:lnSpc>
                        <a:spcAft>
                          <a:spcPts val="0"/>
                        </a:spcAft>
                      </a:pPr>
                      <a:endParaRPr lang="it-IT" sz="1400" cap="all" dirty="0">
                        <a:solidFill>
                          <a:schemeClr val="tx1"/>
                        </a:solidFill>
                        <a:effectLst/>
                      </a:endParaRPr>
                    </a:p>
                    <a:p>
                      <a:pPr algn="r">
                        <a:lnSpc>
                          <a:spcPts val="1000"/>
                        </a:lnSpc>
                        <a:spcAft>
                          <a:spcPts val="0"/>
                        </a:spcAft>
                      </a:pPr>
                      <a:endParaRPr lang="it-IT" sz="1400" cap="all" dirty="0">
                        <a:solidFill>
                          <a:schemeClr val="tx1"/>
                        </a:solidFill>
                        <a:effectLst/>
                      </a:endParaRPr>
                    </a:p>
                    <a:p>
                      <a:pPr algn="r">
                        <a:lnSpc>
                          <a:spcPts val="1000"/>
                        </a:lnSpc>
                        <a:spcAft>
                          <a:spcPts val="0"/>
                        </a:spcAft>
                      </a:pPr>
                      <a:r>
                        <a:rPr lang="it-IT" sz="1400" cap="all" dirty="0">
                          <a:solidFill>
                            <a:schemeClr val="tx1"/>
                          </a:solidFill>
                          <a:effectLst/>
                        </a:rPr>
                        <a:t>NOVITA’ </a:t>
                      </a:r>
                      <a:r>
                        <a:rPr lang="it-IT" sz="1400" cap="all" dirty="0">
                          <a:solidFill>
                            <a:schemeClr val="tx1"/>
                          </a:solidFill>
                          <a:effectLst/>
                          <a:sym typeface="Wingdings 3"/>
                        </a:rPr>
                        <a:t></a:t>
                      </a:r>
                      <a:endParaRPr lang="it-IT" sz="1400" b="1" cap="all"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38100" cmpd="sng">
                      <a:solidFill>
                        <a:srgbClr val="EAEAEA"/>
                      </a:solidFill>
                    </a:lnB>
                    <a:lnTlToBr w="12700" cmpd="sng">
                      <a:noFill/>
                      <a:prstDash val="solid"/>
                    </a:lnTlToBr>
                    <a:lnBlToTr w="12700" cmpd="sng">
                      <a:noFill/>
                      <a:prstDash val="solid"/>
                    </a:lnBlToTr>
                    <a:solidFill>
                      <a:srgbClr val="FFFFFF"/>
                    </a:solidFill>
                  </a:tcPr>
                </a:tc>
                <a:tc>
                  <a:txBody>
                    <a:bodyPr/>
                    <a:lstStyle>
                      <a:lvl1pPr marL="0" algn="l" defTabSz="424830" rtl="0" eaLnBrk="1" latinLnBrk="0" hangingPunct="1">
                        <a:defRPr sz="1673" b="1" kern="1200">
                          <a:solidFill>
                            <a:schemeClr val="lt1"/>
                          </a:solidFill>
                          <a:latin typeface="Verdana"/>
                        </a:defRPr>
                      </a:lvl1pPr>
                      <a:lvl2pPr marL="424830" algn="l" defTabSz="424830" rtl="0" eaLnBrk="1" latinLnBrk="0" hangingPunct="1">
                        <a:defRPr sz="1673" b="1" kern="1200">
                          <a:solidFill>
                            <a:schemeClr val="lt1"/>
                          </a:solidFill>
                          <a:latin typeface="Verdana"/>
                        </a:defRPr>
                      </a:lvl2pPr>
                      <a:lvl3pPr marL="849660" algn="l" defTabSz="424830" rtl="0" eaLnBrk="1" latinLnBrk="0" hangingPunct="1">
                        <a:defRPr sz="1673" b="1" kern="1200">
                          <a:solidFill>
                            <a:schemeClr val="lt1"/>
                          </a:solidFill>
                          <a:latin typeface="Verdana"/>
                        </a:defRPr>
                      </a:lvl3pPr>
                      <a:lvl4pPr marL="1274491" algn="l" defTabSz="424830" rtl="0" eaLnBrk="1" latinLnBrk="0" hangingPunct="1">
                        <a:defRPr sz="1673" b="1" kern="1200">
                          <a:solidFill>
                            <a:schemeClr val="lt1"/>
                          </a:solidFill>
                          <a:latin typeface="Verdana"/>
                        </a:defRPr>
                      </a:lvl4pPr>
                      <a:lvl5pPr marL="1699321" algn="l" defTabSz="424830" rtl="0" eaLnBrk="1" latinLnBrk="0" hangingPunct="1">
                        <a:defRPr sz="1673" b="1" kern="1200">
                          <a:solidFill>
                            <a:schemeClr val="lt1"/>
                          </a:solidFill>
                          <a:latin typeface="Verdana"/>
                        </a:defRPr>
                      </a:lvl5pPr>
                      <a:lvl6pPr marL="2124151" algn="l" defTabSz="424830" rtl="0" eaLnBrk="1" latinLnBrk="0" hangingPunct="1">
                        <a:defRPr sz="1673" b="1" kern="1200">
                          <a:solidFill>
                            <a:schemeClr val="lt1"/>
                          </a:solidFill>
                          <a:latin typeface="Verdana"/>
                        </a:defRPr>
                      </a:lvl6pPr>
                      <a:lvl7pPr marL="2548981" algn="l" defTabSz="424830" rtl="0" eaLnBrk="1" latinLnBrk="0" hangingPunct="1">
                        <a:defRPr sz="1673" b="1" kern="1200">
                          <a:solidFill>
                            <a:schemeClr val="lt1"/>
                          </a:solidFill>
                          <a:latin typeface="Verdana"/>
                        </a:defRPr>
                      </a:lvl7pPr>
                      <a:lvl8pPr marL="2973812" algn="l" defTabSz="424830" rtl="0" eaLnBrk="1" latinLnBrk="0" hangingPunct="1">
                        <a:defRPr sz="1673" b="1" kern="1200">
                          <a:solidFill>
                            <a:schemeClr val="lt1"/>
                          </a:solidFill>
                          <a:latin typeface="Verdana"/>
                        </a:defRPr>
                      </a:lvl8pPr>
                      <a:lvl9pPr marL="3398642" algn="l" defTabSz="424830" rtl="0" eaLnBrk="1" latinLnBrk="0" hangingPunct="1">
                        <a:defRPr sz="1673" b="1" kern="1200">
                          <a:solidFill>
                            <a:schemeClr val="lt1"/>
                          </a:solidFill>
                          <a:latin typeface="Verdana"/>
                        </a:defRPr>
                      </a:lvl9pPr>
                    </a:lstStyle>
                    <a:p>
                      <a:pPr algn="just">
                        <a:lnSpc>
                          <a:spcPct val="115000"/>
                        </a:lnSpc>
                        <a:spcAft>
                          <a:spcPts val="0"/>
                        </a:spcAft>
                      </a:pPr>
                      <a:r>
                        <a:rPr lang="it-IT" sz="1400" dirty="0">
                          <a:solidFill>
                            <a:schemeClr val="tx1"/>
                          </a:solidFill>
                          <a:effectLst/>
                        </a:rPr>
                        <a:t>A </a:t>
                      </a:r>
                      <a:r>
                        <a:rPr lang="it-IT" sz="1400" b="1" kern="1200" dirty="0">
                          <a:solidFill>
                            <a:schemeClr val="tx1"/>
                          </a:solidFill>
                          <a:effectLst/>
                          <a:latin typeface="Verdana"/>
                          <a:ea typeface="+mn-ea"/>
                          <a:cs typeface="+mn-cs"/>
                        </a:rPr>
                        <a:t>seguito</a:t>
                      </a:r>
                      <a:r>
                        <a:rPr lang="it-IT" sz="1400" dirty="0">
                          <a:solidFill>
                            <a:schemeClr val="tx1"/>
                          </a:solidFill>
                          <a:effectLst/>
                        </a:rPr>
                        <a:t> delle molteplici modifiche intervenute sul piano civilistico in materia di bilancio, si è reso necessario l'adeguamento della normativa fiscale in materia di IRES</a:t>
                      </a:r>
                      <a:endParaRPr lang="it-IT" sz="1400"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38100" cmpd="sng">
                      <a:solidFill>
                        <a:srgbClr val="EAEAEA"/>
                      </a:solidFill>
                    </a:lnB>
                    <a:lnTlToBr w="12700" cmpd="sng">
                      <a:noFill/>
                      <a:prstDash val="solid"/>
                    </a:lnTlToBr>
                    <a:lnBlToTr w="12700" cmpd="sng">
                      <a:noFill/>
                      <a:prstDash val="solid"/>
                    </a:lnBlToTr>
                    <a:solidFill>
                      <a:srgbClr val="FFFFFF"/>
                    </a:solidFill>
                  </a:tcPr>
                </a:tc>
                <a:extLst>
                  <a:ext uri="{0D108BD9-81ED-4DB2-BD59-A6C34878D82A}">
                    <a16:rowId xmlns="" xmlns:a16="http://schemas.microsoft.com/office/drawing/2014/main" val="10000"/>
                  </a:ext>
                </a:extLst>
              </a:tr>
              <a:tr h="469954">
                <a:tc>
                  <a:txBody>
                    <a:bodyPr/>
                    <a:lstStyle>
                      <a:lvl1pPr marL="0" algn="l" defTabSz="424830" rtl="0" eaLnBrk="1" latinLnBrk="0" hangingPunct="1">
                        <a:defRPr sz="1673" b="1" kern="1200">
                          <a:solidFill>
                            <a:schemeClr val="lt1"/>
                          </a:solidFill>
                          <a:latin typeface="Verdana"/>
                        </a:defRPr>
                      </a:lvl1pPr>
                      <a:lvl2pPr marL="424830" algn="l" defTabSz="424830" rtl="0" eaLnBrk="1" latinLnBrk="0" hangingPunct="1">
                        <a:defRPr sz="1673" b="1" kern="1200">
                          <a:solidFill>
                            <a:schemeClr val="lt1"/>
                          </a:solidFill>
                          <a:latin typeface="Verdana"/>
                        </a:defRPr>
                      </a:lvl2pPr>
                      <a:lvl3pPr marL="849660" algn="l" defTabSz="424830" rtl="0" eaLnBrk="1" latinLnBrk="0" hangingPunct="1">
                        <a:defRPr sz="1673" b="1" kern="1200">
                          <a:solidFill>
                            <a:schemeClr val="lt1"/>
                          </a:solidFill>
                          <a:latin typeface="Verdana"/>
                        </a:defRPr>
                      </a:lvl3pPr>
                      <a:lvl4pPr marL="1274491" algn="l" defTabSz="424830" rtl="0" eaLnBrk="1" latinLnBrk="0" hangingPunct="1">
                        <a:defRPr sz="1673" b="1" kern="1200">
                          <a:solidFill>
                            <a:schemeClr val="lt1"/>
                          </a:solidFill>
                          <a:latin typeface="Verdana"/>
                        </a:defRPr>
                      </a:lvl4pPr>
                      <a:lvl5pPr marL="1699321" algn="l" defTabSz="424830" rtl="0" eaLnBrk="1" latinLnBrk="0" hangingPunct="1">
                        <a:defRPr sz="1673" b="1" kern="1200">
                          <a:solidFill>
                            <a:schemeClr val="lt1"/>
                          </a:solidFill>
                          <a:latin typeface="Verdana"/>
                        </a:defRPr>
                      </a:lvl5pPr>
                      <a:lvl6pPr marL="2124151" algn="l" defTabSz="424830" rtl="0" eaLnBrk="1" latinLnBrk="0" hangingPunct="1">
                        <a:defRPr sz="1673" b="1" kern="1200">
                          <a:solidFill>
                            <a:schemeClr val="lt1"/>
                          </a:solidFill>
                          <a:latin typeface="Verdana"/>
                        </a:defRPr>
                      </a:lvl6pPr>
                      <a:lvl7pPr marL="2548981" algn="l" defTabSz="424830" rtl="0" eaLnBrk="1" latinLnBrk="0" hangingPunct="1">
                        <a:defRPr sz="1673" b="1" kern="1200">
                          <a:solidFill>
                            <a:schemeClr val="lt1"/>
                          </a:solidFill>
                          <a:latin typeface="Verdana"/>
                        </a:defRPr>
                      </a:lvl7pPr>
                      <a:lvl8pPr marL="2973812" algn="l" defTabSz="424830" rtl="0" eaLnBrk="1" latinLnBrk="0" hangingPunct="1">
                        <a:defRPr sz="1673" b="1" kern="1200">
                          <a:solidFill>
                            <a:schemeClr val="lt1"/>
                          </a:solidFill>
                          <a:latin typeface="Verdana"/>
                        </a:defRPr>
                      </a:lvl8pPr>
                      <a:lvl9pPr marL="3398642" algn="l" defTabSz="424830" rtl="0" eaLnBrk="1" latinLnBrk="0" hangingPunct="1">
                        <a:defRPr sz="1673" b="1" kern="1200">
                          <a:solidFill>
                            <a:schemeClr val="lt1"/>
                          </a:solidFill>
                          <a:latin typeface="Verdana"/>
                        </a:defRPr>
                      </a:lvl9pPr>
                    </a:lstStyle>
                    <a:p>
                      <a:pPr algn="r">
                        <a:lnSpc>
                          <a:spcPts val="1000"/>
                        </a:lnSpc>
                        <a:spcAft>
                          <a:spcPts val="0"/>
                        </a:spcAft>
                      </a:pPr>
                      <a:endParaRPr lang="it-IT" sz="1400" cap="all" dirty="0">
                        <a:solidFill>
                          <a:schemeClr val="tx1"/>
                        </a:solidFill>
                        <a:effectLst/>
                      </a:endParaRPr>
                    </a:p>
                    <a:p>
                      <a:pPr algn="r">
                        <a:lnSpc>
                          <a:spcPts val="1000"/>
                        </a:lnSpc>
                        <a:spcAft>
                          <a:spcPts val="0"/>
                        </a:spcAft>
                      </a:pPr>
                      <a:r>
                        <a:rPr lang="it-IT" sz="1400" cap="all" dirty="0">
                          <a:solidFill>
                            <a:schemeClr val="tx1"/>
                          </a:solidFill>
                          <a:effectLst/>
                        </a:rPr>
                        <a:t>RIFERIMENTI </a:t>
                      </a:r>
                      <a:r>
                        <a:rPr lang="it-IT" sz="1400" cap="all" dirty="0">
                          <a:solidFill>
                            <a:schemeClr val="tx1"/>
                          </a:solidFill>
                          <a:effectLst/>
                          <a:sym typeface="Wingdings 3"/>
                        </a:rPr>
                        <a:t></a:t>
                      </a:r>
                      <a:endParaRPr lang="it-IT" sz="1400" b="1" cap="all"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38100" cmpd="sng">
                      <a:solidFill>
                        <a:srgbClr val="EAEAEA"/>
                      </a:solidFill>
                    </a:lnT>
                    <a:lnB w="12700" cmpd="sng">
                      <a:solidFill>
                        <a:srgbClr val="EAEAEA"/>
                      </a:solidFill>
                    </a:lnB>
                    <a:lnTlToBr w="12700" cmpd="sng">
                      <a:noFill/>
                      <a:prstDash val="solid"/>
                    </a:lnTlToBr>
                    <a:lnBlToTr w="12700" cmpd="sng">
                      <a:noFill/>
                      <a:prstDash val="solid"/>
                    </a:lnBlToTr>
                    <a:solidFill>
                      <a:srgbClr val="FFFFFF"/>
                    </a:solidFill>
                  </a:tcPr>
                </a:tc>
                <a:tc>
                  <a:txBody>
                    <a:bodyPr/>
                    <a:lstStyle>
                      <a:lvl1pPr marL="0" algn="l" defTabSz="424830" rtl="0" eaLnBrk="1" latinLnBrk="0" hangingPunct="1">
                        <a:defRPr sz="1673" kern="1200">
                          <a:solidFill>
                            <a:schemeClr val="dk1"/>
                          </a:solidFill>
                          <a:latin typeface="Verdana"/>
                        </a:defRPr>
                      </a:lvl1pPr>
                      <a:lvl2pPr marL="424830" algn="l" defTabSz="424830" rtl="0" eaLnBrk="1" latinLnBrk="0" hangingPunct="1">
                        <a:defRPr sz="1673" kern="1200">
                          <a:solidFill>
                            <a:schemeClr val="dk1"/>
                          </a:solidFill>
                          <a:latin typeface="Verdana"/>
                        </a:defRPr>
                      </a:lvl2pPr>
                      <a:lvl3pPr marL="849660" algn="l" defTabSz="424830" rtl="0" eaLnBrk="1" latinLnBrk="0" hangingPunct="1">
                        <a:defRPr sz="1673" kern="1200">
                          <a:solidFill>
                            <a:schemeClr val="dk1"/>
                          </a:solidFill>
                          <a:latin typeface="Verdana"/>
                        </a:defRPr>
                      </a:lvl3pPr>
                      <a:lvl4pPr marL="1274491" algn="l" defTabSz="424830" rtl="0" eaLnBrk="1" latinLnBrk="0" hangingPunct="1">
                        <a:defRPr sz="1673" kern="1200">
                          <a:solidFill>
                            <a:schemeClr val="dk1"/>
                          </a:solidFill>
                          <a:latin typeface="Verdana"/>
                        </a:defRPr>
                      </a:lvl4pPr>
                      <a:lvl5pPr marL="1699321" algn="l" defTabSz="424830" rtl="0" eaLnBrk="1" latinLnBrk="0" hangingPunct="1">
                        <a:defRPr sz="1673" kern="1200">
                          <a:solidFill>
                            <a:schemeClr val="dk1"/>
                          </a:solidFill>
                          <a:latin typeface="Verdana"/>
                        </a:defRPr>
                      </a:lvl5pPr>
                      <a:lvl6pPr marL="2124151" algn="l" defTabSz="424830" rtl="0" eaLnBrk="1" latinLnBrk="0" hangingPunct="1">
                        <a:defRPr sz="1673" kern="1200">
                          <a:solidFill>
                            <a:schemeClr val="dk1"/>
                          </a:solidFill>
                          <a:latin typeface="Verdana"/>
                        </a:defRPr>
                      </a:lvl6pPr>
                      <a:lvl7pPr marL="2548981" algn="l" defTabSz="424830" rtl="0" eaLnBrk="1" latinLnBrk="0" hangingPunct="1">
                        <a:defRPr sz="1673" kern="1200">
                          <a:solidFill>
                            <a:schemeClr val="dk1"/>
                          </a:solidFill>
                          <a:latin typeface="Verdana"/>
                        </a:defRPr>
                      </a:lvl7pPr>
                      <a:lvl8pPr marL="2973812" algn="l" defTabSz="424830" rtl="0" eaLnBrk="1" latinLnBrk="0" hangingPunct="1">
                        <a:defRPr sz="1673" kern="1200">
                          <a:solidFill>
                            <a:schemeClr val="dk1"/>
                          </a:solidFill>
                          <a:latin typeface="Verdana"/>
                        </a:defRPr>
                      </a:lvl8pPr>
                      <a:lvl9pPr marL="3398642" algn="l" defTabSz="424830" rtl="0" eaLnBrk="1" latinLnBrk="0" hangingPunct="1">
                        <a:defRPr sz="1673" kern="1200">
                          <a:solidFill>
                            <a:schemeClr val="dk1"/>
                          </a:solidFill>
                          <a:latin typeface="Verdana"/>
                        </a:defRPr>
                      </a:lvl9pPr>
                    </a:lstStyle>
                    <a:p>
                      <a:pPr algn="just">
                        <a:lnSpc>
                          <a:spcPct val="115000"/>
                        </a:lnSpc>
                        <a:spcAft>
                          <a:spcPts val="0"/>
                        </a:spcAft>
                      </a:pPr>
                      <a:r>
                        <a:rPr lang="it-IT" sz="1400" dirty="0">
                          <a:solidFill>
                            <a:schemeClr val="tx1"/>
                          </a:solidFill>
                          <a:effectLst/>
                        </a:rPr>
                        <a:t>D.Lgs. n.139/2015; art. 13-bis del D.Lgs. n. 244/2016; </a:t>
                      </a:r>
                      <a:endParaRPr lang="it-IT" sz="1400"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38100" cmpd="sng">
                      <a:solidFill>
                        <a:srgbClr val="EAEAEA"/>
                      </a:solidFill>
                    </a:lnT>
                    <a:lnB w="12700" cmpd="sng">
                      <a:solidFill>
                        <a:srgbClr val="EAEAEA"/>
                      </a:solidFill>
                    </a:lnB>
                    <a:lnTlToBr w="12700" cmpd="sng">
                      <a:noFill/>
                      <a:prstDash val="solid"/>
                    </a:lnTlToBr>
                    <a:lnBlToTr w="12700" cmpd="sng">
                      <a:noFill/>
                      <a:prstDash val="solid"/>
                    </a:lnBlToTr>
                    <a:solidFill>
                      <a:srgbClr val="FFFFFF">
                        <a:tint val="40000"/>
                      </a:srgbClr>
                    </a:solidFill>
                  </a:tcPr>
                </a:tc>
                <a:extLst>
                  <a:ext uri="{0D108BD9-81ED-4DB2-BD59-A6C34878D82A}">
                    <a16:rowId xmlns="" xmlns:a16="http://schemas.microsoft.com/office/drawing/2014/main" val="10001"/>
                  </a:ext>
                </a:extLst>
              </a:tr>
              <a:tr h="805983">
                <a:tc>
                  <a:txBody>
                    <a:bodyPr/>
                    <a:lstStyle>
                      <a:lvl1pPr marL="0" algn="l" defTabSz="424830" rtl="0" eaLnBrk="1" latinLnBrk="0" hangingPunct="1">
                        <a:defRPr sz="1673" b="1" kern="1200">
                          <a:solidFill>
                            <a:schemeClr val="lt1"/>
                          </a:solidFill>
                          <a:latin typeface="Verdana"/>
                        </a:defRPr>
                      </a:lvl1pPr>
                      <a:lvl2pPr marL="424830" algn="l" defTabSz="424830" rtl="0" eaLnBrk="1" latinLnBrk="0" hangingPunct="1">
                        <a:defRPr sz="1673" b="1" kern="1200">
                          <a:solidFill>
                            <a:schemeClr val="lt1"/>
                          </a:solidFill>
                          <a:latin typeface="Verdana"/>
                        </a:defRPr>
                      </a:lvl2pPr>
                      <a:lvl3pPr marL="849660" algn="l" defTabSz="424830" rtl="0" eaLnBrk="1" latinLnBrk="0" hangingPunct="1">
                        <a:defRPr sz="1673" b="1" kern="1200">
                          <a:solidFill>
                            <a:schemeClr val="lt1"/>
                          </a:solidFill>
                          <a:latin typeface="Verdana"/>
                        </a:defRPr>
                      </a:lvl3pPr>
                      <a:lvl4pPr marL="1274491" algn="l" defTabSz="424830" rtl="0" eaLnBrk="1" latinLnBrk="0" hangingPunct="1">
                        <a:defRPr sz="1673" b="1" kern="1200">
                          <a:solidFill>
                            <a:schemeClr val="lt1"/>
                          </a:solidFill>
                          <a:latin typeface="Verdana"/>
                        </a:defRPr>
                      </a:lvl4pPr>
                      <a:lvl5pPr marL="1699321" algn="l" defTabSz="424830" rtl="0" eaLnBrk="1" latinLnBrk="0" hangingPunct="1">
                        <a:defRPr sz="1673" b="1" kern="1200">
                          <a:solidFill>
                            <a:schemeClr val="lt1"/>
                          </a:solidFill>
                          <a:latin typeface="Verdana"/>
                        </a:defRPr>
                      </a:lvl5pPr>
                      <a:lvl6pPr marL="2124151" algn="l" defTabSz="424830" rtl="0" eaLnBrk="1" latinLnBrk="0" hangingPunct="1">
                        <a:defRPr sz="1673" b="1" kern="1200">
                          <a:solidFill>
                            <a:schemeClr val="lt1"/>
                          </a:solidFill>
                          <a:latin typeface="Verdana"/>
                        </a:defRPr>
                      </a:lvl6pPr>
                      <a:lvl7pPr marL="2548981" algn="l" defTabSz="424830" rtl="0" eaLnBrk="1" latinLnBrk="0" hangingPunct="1">
                        <a:defRPr sz="1673" b="1" kern="1200">
                          <a:solidFill>
                            <a:schemeClr val="lt1"/>
                          </a:solidFill>
                          <a:latin typeface="Verdana"/>
                        </a:defRPr>
                      </a:lvl7pPr>
                      <a:lvl8pPr marL="2973812" algn="l" defTabSz="424830" rtl="0" eaLnBrk="1" latinLnBrk="0" hangingPunct="1">
                        <a:defRPr sz="1673" b="1" kern="1200">
                          <a:solidFill>
                            <a:schemeClr val="lt1"/>
                          </a:solidFill>
                          <a:latin typeface="Verdana"/>
                        </a:defRPr>
                      </a:lvl8pPr>
                      <a:lvl9pPr marL="3398642" algn="l" defTabSz="424830" rtl="0" eaLnBrk="1" latinLnBrk="0" hangingPunct="1">
                        <a:defRPr sz="1673" b="1" kern="1200">
                          <a:solidFill>
                            <a:schemeClr val="lt1"/>
                          </a:solidFill>
                          <a:latin typeface="Verdana"/>
                        </a:defRPr>
                      </a:lvl9pPr>
                    </a:lstStyle>
                    <a:p>
                      <a:pPr algn="r">
                        <a:lnSpc>
                          <a:spcPts val="1000"/>
                        </a:lnSpc>
                        <a:spcAft>
                          <a:spcPts val="0"/>
                        </a:spcAft>
                      </a:pPr>
                      <a:endParaRPr lang="it-IT" sz="1400" cap="all" dirty="0">
                        <a:solidFill>
                          <a:schemeClr val="tx1"/>
                        </a:solidFill>
                        <a:effectLst/>
                      </a:endParaRPr>
                    </a:p>
                    <a:p>
                      <a:pPr algn="r">
                        <a:lnSpc>
                          <a:spcPts val="1000"/>
                        </a:lnSpc>
                        <a:spcAft>
                          <a:spcPts val="0"/>
                        </a:spcAft>
                      </a:pPr>
                      <a:r>
                        <a:rPr lang="it-IT" sz="1400" cap="all" dirty="0">
                          <a:solidFill>
                            <a:schemeClr val="tx1"/>
                          </a:solidFill>
                          <a:effectLst/>
                        </a:rPr>
                        <a:t>SOGGETTI</a:t>
                      </a:r>
                    </a:p>
                    <a:p>
                      <a:pPr algn="r">
                        <a:lnSpc>
                          <a:spcPts val="1000"/>
                        </a:lnSpc>
                        <a:spcAft>
                          <a:spcPts val="0"/>
                        </a:spcAft>
                      </a:pPr>
                      <a:r>
                        <a:rPr lang="it-IT" sz="1400" cap="all" dirty="0">
                          <a:solidFill>
                            <a:schemeClr val="tx1"/>
                          </a:solidFill>
                          <a:effectLst/>
                        </a:rPr>
                        <a:t> </a:t>
                      </a:r>
                      <a:br>
                        <a:rPr lang="it-IT" sz="1400" cap="all" dirty="0">
                          <a:solidFill>
                            <a:schemeClr val="tx1"/>
                          </a:solidFill>
                          <a:effectLst/>
                        </a:rPr>
                      </a:br>
                      <a:r>
                        <a:rPr lang="it-IT" sz="1400" cap="all" dirty="0">
                          <a:solidFill>
                            <a:schemeClr val="tx1"/>
                          </a:solidFill>
                          <a:effectLst/>
                        </a:rPr>
                        <a:t>INTERESSATI </a:t>
                      </a:r>
                      <a:r>
                        <a:rPr lang="it-IT" sz="1400" cap="all" dirty="0">
                          <a:solidFill>
                            <a:schemeClr val="tx1"/>
                          </a:solidFill>
                          <a:effectLst/>
                          <a:sym typeface="Wingdings 3"/>
                        </a:rPr>
                        <a:t></a:t>
                      </a:r>
                      <a:endParaRPr lang="it-IT" sz="1400" b="1" cap="all"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FFFFFF"/>
                    </a:solidFill>
                  </a:tcPr>
                </a:tc>
                <a:tc>
                  <a:txBody>
                    <a:bodyPr/>
                    <a:lstStyle>
                      <a:lvl1pPr marL="0" algn="l" defTabSz="424830" rtl="0" eaLnBrk="1" latinLnBrk="0" hangingPunct="1">
                        <a:defRPr sz="1673" kern="1200">
                          <a:solidFill>
                            <a:schemeClr val="dk1"/>
                          </a:solidFill>
                          <a:latin typeface="Verdana"/>
                        </a:defRPr>
                      </a:lvl1pPr>
                      <a:lvl2pPr marL="424830" algn="l" defTabSz="424830" rtl="0" eaLnBrk="1" latinLnBrk="0" hangingPunct="1">
                        <a:defRPr sz="1673" kern="1200">
                          <a:solidFill>
                            <a:schemeClr val="dk1"/>
                          </a:solidFill>
                          <a:latin typeface="Verdana"/>
                        </a:defRPr>
                      </a:lvl2pPr>
                      <a:lvl3pPr marL="849660" algn="l" defTabSz="424830" rtl="0" eaLnBrk="1" latinLnBrk="0" hangingPunct="1">
                        <a:defRPr sz="1673" kern="1200">
                          <a:solidFill>
                            <a:schemeClr val="dk1"/>
                          </a:solidFill>
                          <a:latin typeface="Verdana"/>
                        </a:defRPr>
                      </a:lvl3pPr>
                      <a:lvl4pPr marL="1274491" algn="l" defTabSz="424830" rtl="0" eaLnBrk="1" latinLnBrk="0" hangingPunct="1">
                        <a:defRPr sz="1673" kern="1200">
                          <a:solidFill>
                            <a:schemeClr val="dk1"/>
                          </a:solidFill>
                          <a:latin typeface="Verdana"/>
                        </a:defRPr>
                      </a:lvl4pPr>
                      <a:lvl5pPr marL="1699321" algn="l" defTabSz="424830" rtl="0" eaLnBrk="1" latinLnBrk="0" hangingPunct="1">
                        <a:defRPr sz="1673" kern="1200">
                          <a:solidFill>
                            <a:schemeClr val="dk1"/>
                          </a:solidFill>
                          <a:latin typeface="Verdana"/>
                        </a:defRPr>
                      </a:lvl5pPr>
                      <a:lvl6pPr marL="2124151" algn="l" defTabSz="424830" rtl="0" eaLnBrk="1" latinLnBrk="0" hangingPunct="1">
                        <a:defRPr sz="1673" kern="1200">
                          <a:solidFill>
                            <a:schemeClr val="dk1"/>
                          </a:solidFill>
                          <a:latin typeface="Verdana"/>
                        </a:defRPr>
                      </a:lvl6pPr>
                      <a:lvl7pPr marL="2548981" algn="l" defTabSz="424830" rtl="0" eaLnBrk="1" latinLnBrk="0" hangingPunct="1">
                        <a:defRPr sz="1673" kern="1200">
                          <a:solidFill>
                            <a:schemeClr val="dk1"/>
                          </a:solidFill>
                          <a:latin typeface="Verdana"/>
                        </a:defRPr>
                      </a:lvl7pPr>
                      <a:lvl8pPr marL="2973812" algn="l" defTabSz="424830" rtl="0" eaLnBrk="1" latinLnBrk="0" hangingPunct="1">
                        <a:defRPr sz="1673" kern="1200">
                          <a:solidFill>
                            <a:schemeClr val="dk1"/>
                          </a:solidFill>
                          <a:latin typeface="Verdana"/>
                        </a:defRPr>
                      </a:lvl8pPr>
                      <a:lvl9pPr marL="3398642" algn="l" defTabSz="424830" rtl="0" eaLnBrk="1" latinLnBrk="0" hangingPunct="1">
                        <a:defRPr sz="1673" kern="1200">
                          <a:solidFill>
                            <a:schemeClr val="dk1"/>
                          </a:solidFill>
                          <a:latin typeface="Verdana"/>
                        </a:defRPr>
                      </a:lvl9pPr>
                    </a:lstStyle>
                    <a:p>
                      <a:pPr algn="just">
                        <a:lnSpc>
                          <a:spcPct val="115000"/>
                        </a:lnSpc>
                        <a:spcAft>
                          <a:spcPts val="0"/>
                        </a:spcAft>
                      </a:pPr>
                      <a:r>
                        <a:rPr lang="it-IT" sz="1400" dirty="0">
                          <a:solidFill>
                            <a:schemeClr val="tx1"/>
                          </a:solidFill>
                          <a:effectLst/>
                        </a:rPr>
                        <a:t>Società redigenti il bilancio in forma ordinaria o abbreviata</a:t>
                      </a:r>
                    </a:p>
                    <a:p>
                      <a:pPr algn="just">
                        <a:lnSpc>
                          <a:spcPct val="115000"/>
                        </a:lnSpc>
                        <a:spcAft>
                          <a:spcPts val="0"/>
                        </a:spcAft>
                      </a:pPr>
                      <a:r>
                        <a:rPr lang="it-IT" sz="1400" dirty="0">
                          <a:solidFill>
                            <a:schemeClr val="tx1"/>
                          </a:solidFill>
                          <a:effectLst/>
                        </a:rPr>
                        <a:t> </a:t>
                      </a:r>
                      <a:endParaRPr lang="it-IT" sz="1400"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FFFFFF">
                        <a:tint val="40000"/>
                      </a:srgbClr>
                    </a:solidFill>
                  </a:tcPr>
                </a:tc>
                <a:extLst>
                  <a:ext uri="{0D108BD9-81ED-4DB2-BD59-A6C34878D82A}">
                    <a16:rowId xmlns="" xmlns:a16="http://schemas.microsoft.com/office/drawing/2014/main" val="10002"/>
                  </a:ext>
                </a:extLst>
              </a:tr>
              <a:tr h="684338">
                <a:tc>
                  <a:txBody>
                    <a:bodyPr/>
                    <a:lstStyle>
                      <a:lvl1pPr marL="0" algn="l" defTabSz="424830" rtl="0" eaLnBrk="1" latinLnBrk="0" hangingPunct="1">
                        <a:defRPr sz="1673" b="1" kern="1200">
                          <a:solidFill>
                            <a:schemeClr val="lt1"/>
                          </a:solidFill>
                          <a:latin typeface="Verdana"/>
                        </a:defRPr>
                      </a:lvl1pPr>
                      <a:lvl2pPr marL="424830" algn="l" defTabSz="424830" rtl="0" eaLnBrk="1" latinLnBrk="0" hangingPunct="1">
                        <a:defRPr sz="1673" b="1" kern="1200">
                          <a:solidFill>
                            <a:schemeClr val="lt1"/>
                          </a:solidFill>
                          <a:latin typeface="Verdana"/>
                        </a:defRPr>
                      </a:lvl2pPr>
                      <a:lvl3pPr marL="849660" algn="l" defTabSz="424830" rtl="0" eaLnBrk="1" latinLnBrk="0" hangingPunct="1">
                        <a:defRPr sz="1673" b="1" kern="1200">
                          <a:solidFill>
                            <a:schemeClr val="lt1"/>
                          </a:solidFill>
                          <a:latin typeface="Verdana"/>
                        </a:defRPr>
                      </a:lvl3pPr>
                      <a:lvl4pPr marL="1274491" algn="l" defTabSz="424830" rtl="0" eaLnBrk="1" latinLnBrk="0" hangingPunct="1">
                        <a:defRPr sz="1673" b="1" kern="1200">
                          <a:solidFill>
                            <a:schemeClr val="lt1"/>
                          </a:solidFill>
                          <a:latin typeface="Verdana"/>
                        </a:defRPr>
                      </a:lvl4pPr>
                      <a:lvl5pPr marL="1699321" algn="l" defTabSz="424830" rtl="0" eaLnBrk="1" latinLnBrk="0" hangingPunct="1">
                        <a:defRPr sz="1673" b="1" kern="1200">
                          <a:solidFill>
                            <a:schemeClr val="lt1"/>
                          </a:solidFill>
                          <a:latin typeface="Verdana"/>
                        </a:defRPr>
                      </a:lvl5pPr>
                      <a:lvl6pPr marL="2124151" algn="l" defTabSz="424830" rtl="0" eaLnBrk="1" latinLnBrk="0" hangingPunct="1">
                        <a:defRPr sz="1673" b="1" kern="1200">
                          <a:solidFill>
                            <a:schemeClr val="lt1"/>
                          </a:solidFill>
                          <a:latin typeface="Verdana"/>
                        </a:defRPr>
                      </a:lvl6pPr>
                      <a:lvl7pPr marL="2548981" algn="l" defTabSz="424830" rtl="0" eaLnBrk="1" latinLnBrk="0" hangingPunct="1">
                        <a:defRPr sz="1673" b="1" kern="1200">
                          <a:solidFill>
                            <a:schemeClr val="lt1"/>
                          </a:solidFill>
                          <a:latin typeface="Verdana"/>
                        </a:defRPr>
                      </a:lvl7pPr>
                      <a:lvl8pPr marL="2973812" algn="l" defTabSz="424830" rtl="0" eaLnBrk="1" latinLnBrk="0" hangingPunct="1">
                        <a:defRPr sz="1673" b="1" kern="1200">
                          <a:solidFill>
                            <a:schemeClr val="lt1"/>
                          </a:solidFill>
                          <a:latin typeface="Verdana"/>
                        </a:defRPr>
                      </a:lvl8pPr>
                      <a:lvl9pPr marL="3398642" algn="l" defTabSz="424830" rtl="0" eaLnBrk="1" latinLnBrk="0" hangingPunct="1">
                        <a:defRPr sz="1673" b="1" kern="1200">
                          <a:solidFill>
                            <a:schemeClr val="lt1"/>
                          </a:solidFill>
                          <a:latin typeface="Verdana"/>
                        </a:defRPr>
                      </a:lvl9pPr>
                    </a:lstStyle>
                    <a:p>
                      <a:pPr algn="r">
                        <a:lnSpc>
                          <a:spcPts val="1000"/>
                        </a:lnSpc>
                        <a:spcAft>
                          <a:spcPts val="0"/>
                        </a:spcAft>
                      </a:pPr>
                      <a:endParaRPr lang="it-IT" sz="1400" cap="all" dirty="0">
                        <a:solidFill>
                          <a:schemeClr val="tx1"/>
                        </a:solidFill>
                        <a:effectLst/>
                      </a:endParaRPr>
                    </a:p>
                    <a:p>
                      <a:pPr algn="r">
                        <a:lnSpc>
                          <a:spcPts val="1000"/>
                        </a:lnSpc>
                        <a:spcAft>
                          <a:spcPts val="0"/>
                        </a:spcAft>
                      </a:pPr>
                      <a:r>
                        <a:rPr lang="it-IT" sz="1400" cap="all" dirty="0">
                          <a:solidFill>
                            <a:schemeClr val="tx1"/>
                          </a:solidFill>
                          <a:effectLst/>
                        </a:rPr>
                        <a:t>SOGGETTI</a:t>
                      </a:r>
                    </a:p>
                    <a:p>
                      <a:pPr algn="r">
                        <a:lnSpc>
                          <a:spcPts val="1000"/>
                        </a:lnSpc>
                        <a:spcAft>
                          <a:spcPts val="0"/>
                        </a:spcAft>
                      </a:pPr>
                      <a:endParaRPr lang="it-IT" sz="1400" cap="all" dirty="0">
                        <a:solidFill>
                          <a:schemeClr val="tx1"/>
                        </a:solidFill>
                        <a:effectLst/>
                      </a:endParaRPr>
                    </a:p>
                    <a:p>
                      <a:pPr algn="r">
                        <a:lnSpc>
                          <a:spcPts val="1000"/>
                        </a:lnSpc>
                        <a:spcAft>
                          <a:spcPts val="0"/>
                        </a:spcAft>
                      </a:pPr>
                      <a:r>
                        <a:rPr lang="it-IT" sz="1400" cap="all" dirty="0">
                          <a:solidFill>
                            <a:schemeClr val="tx1"/>
                          </a:solidFill>
                          <a:effectLst/>
                        </a:rPr>
                        <a:t> ESCLUSI </a:t>
                      </a:r>
                      <a:r>
                        <a:rPr lang="it-IT" sz="1400" cap="all" dirty="0">
                          <a:solidFill>
                            <a:schemeClr val="tx1"/>
                          </a:solidFill>
                          <a:effectLst/>
                          <a:sym typeface="Wingdings 3"/>
                        </a:rPr>
                        <a:t></a:t>
                      </a:r>
                      <a:r>
                        <a:rPr lang="it-IT" sz="1400" cap="all" dirty="0">
                          <a:solidFill>
                            <a:schemeClr val="tx1"/>
                          </a:solidFill>
                          <a:effectLst/>
                        </a:rPr>
                        <a:t> </a:t>
                      </a:r>
                      <a:endParaRPr lang="it-IT" sz="1400" b="1" cap="all"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FFFFFF"/>
                    </a:solidFill>
                  </a:tcPr>
                </a:tc>
                <a:tc>
                  <a:txBody>
                    <a:bodyPr/>
                    <a:lstStyle>
                      <a:lvl1pPr marL="0" algn="l" defTabSz="424830" rtl="0" eaLnBrk="1" latinLnBrk="0" hangingPunct="1">
                        <a:defRPr sz="1673" kern="1200">
                          <a:solidFill>
                            <a:schemeClr val="dk1"/>
                          </a:solidFill>
                          <a:latin typeface="Verdana"/>
                        </a:defRPr>
                      </a:lvl1pPr>
                      <a:lvl2pPr marL="424830" algn="l" defTabSz="424830" rtl="0" eaLnBrk="1" latinLnBrk="0" hangingPunct="1">
                        <a:defRPr sz="1673" kern="1200">
                          <a:solidFill>
                            <a:schemeClr val="dk1"/>
                          </a:solidFill>
                          <a:latin typeface="Verdana"/>
                        </a:defRPr>
                      </a:lvl2pPr>
                      <a:lvl3pPr marL="849660" algn="l" defTabSz="424830" rtl="0" eaLnBrk="1" latinLnBrk="0" hangingPunct="1">
                        <a:defRPr sz="1673" kern="1200">
                          <a:solidFill>
                            <a:schemeClr val="dk1"/>
                          </a:solidFill>
                          <a:latin typeface="Verdana"/>
                        </a:defRPr>
                      </a:lvl3pPr>
                      <a:lvl4pPr marL="1274491" algn="l" defTabSz="424830" rtl="0" eaLnBrk="1" latinLnBrk="0" hangingPunct="1">
                        <a:defRPr sz="1673" kern="1200">
                          <a:solidFill>
                            <a:schemeClr val="dk1"/>
                          </a:solidFill>
                          <a:latin typeface="Verdana"/>
                        </a:defRPr>
                      </a:lvl4pPr>
                      <a:lvl5pPr marL="1699321" algn="l" defTabSz="424830" rtl="0" eaLnBrk="1" latinLnBrk="0" hangingPunct="1">
                        <a:defRPr sz="1673" kern="1200">
                          <a:solidFill>
                            <a:schemeClr val="dk1"/>
                          </a:solidFill>
                          <a:latin typeface="Verdana"/>
                        </a:defRPr>
                      </a:lvl5pPr>
                      <a:lvl6pPr marL="2124151" algn="l" defTabSz="424830" rtl="0" eaLnBrk="1" latinLnBrk="0" hangingPunct="1">
                        <a:defRPr sz="1673" kern="1200">
                          <a:solidFill>
                            <a:schemeClr val="dk1"/>
                          </a:solidFill>
                          <a:latin typeface="Verdana"/>
                        </a:defRPr>
                      </a:lvl6pPr>
                      <a:lvl7pPr marL="2548981" algn="l" defTabSz="424830" rtl="0" eaLnBrk="1" latinLnBrk="0" hangingPunct="1">
                        <a:defRPr sz="1673" kern="1200">
                          <a:solidFill>
                            <a:schemeClr val="dk1"/>
                          </a:solidFill>
                          <a:latin typeface="Verdana"/>
                        </a:defRPr>
                      </a:lvl7pPr>
                      <a:lvl8pPr marL="2973812" algn="l" defTabSz="424830" rtl="0" eaLnBrk="1" latinLnBrk="0" hangingPunct="1">
                        <a:defRPr sz="1673" kern="1200">
                          <a:solidFill>
                            <a:schemeClr val="dk1"/>
                          </a:solidFill>
                          <a:latin typeface="Verdana"/>
                        </a:defRPr>
                      </a:lvl8pPr>
                      <a:lvl9pPr marL="3398642" algn="l" defTabSz="424830" rtl="0" eaLnBrk="1" latinLnBrk="0" hangingPunct="1">
                        <a:defRPr sz="1673" kern="1200">
                          <a:solidFill>
                            <a:schemeClr val="dk1"/>
                          </a:solidFill>
                          <a:latin typeface="Verdana"/>
                        </a:defRPr>
                      </a:lvl9pPr>
                    </a:lstStyle>
                    <a:p>
                      <a:pPr algn="just">
                        <a:lnSpc>
                          <a:spcPct val="115000"/>
                        </a:lnSpc>
                        <a:spcAft>
                          <a:spcPts val="0"/>
                        </a:spcAft>
                      </a:pPr>
                      <a:r>
                        <a:rPr lang="it-IT" sz="1400" dirty="0">
                          <a:solidFill>
                            <a:schemeClr val="tx1"/>
                          </a:solidFill>
                          <a:effectLst/>
                        </a:rPr>
                        <a:t>Micro imprese</a:t>
                      </a:r>
                      <a:endParaRPr lang="it-IT" sz="1400"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FFFFFF">
                        <a:tint val="40000"/>
                      </a:srgbClr>
                    </a:solidFill>
                  </a:tcPr>
                </a:tc>
                <a:extLst>
                  <a:ext uri="{0D108BD9-81ED-4DB2-BD59-A6C34878D82A}">
                    <a16:rowId xmlns="" xmlns:a16="http://schemas.microsoft.com/office/drawing/2014/main" val="10003"/>
                  </a:ext>
                </a:extLst>
              </a:tr>
              <a:tr h="1531901">
                <a:tc>
                  <a:txBody>
                    <a:bodyPr/>
                    <a:lstStyle>
                      <a:lvl1pPr marL="0" algn="l" defTabSz="424830" rtl="0" eaLnBrk="1" latinLnBrk="0" hangingPunct="1">
                        <a:defRPr sz="1673" b="1" kern="1200">
                          <a:solidFill>
                            <a:schemeClr val="lt1"/>
                          </a:solidFill>
                          <a:latin typeface="Verdana"/>
                        </a:defRPr>
                      </a:lvl1pPr>
                      <a:lvl2pPr marL="424830" algn="l" defTabSz="424830" rtl="0" eaLnBrk="1" latinLnBrk="0" hangingPunct="1">
                        <a:defRPr sz="1673" b="1" kern="1200">
                          <a:solidFill>
                            <a:schemeClr val="lt1"/>
                          </a:solidFill>
                          <a:latin typeface="Verdana"/>
                        </a:defRPr>
                      </a:lvl2pPr>
                      <a:lvl3pPr marL="849660" algn="l" defTabSz="424830" rtl="0" eaLnBrk="1" latinLnBrk="0" hangingPunct="1">
                        <a:defRPr sz="1673" b="1" kern="1200">
                          <a:solidFill>
                            <a:schemeClr val="lt1"/>
                          </a:solidFill>
                          <a:latin typeface="Verdana"/>
                        </a:defRPr>
                      </a:lvl3pPr>
                      <a:lvl4pPr marL="1274491" algn="l" defTabSz="424830" rtl="0" eaLnBrk="1" latinLnBrk="0" hangingPunct="1">
                        <a:defRPr sz="1673" b="1" kern="1200">
                          <a:solidFill>
                            <a:schemeClr val="lt1"/>
                          </a:solidFill>
                          <a:latin typeface="Verdana"/>
                        </a:defRPr>
                      </a:lvl4pPr>
                      <a:lvl5pPr marL="1699321" algn="l" defTabSz="424830" rtl="0" eaLnBrk="1" latinLnBrk="0" hangingPunct="1">
                        <a:defRPr sz="1673" b="1" kern="1200">
                          <a:solidFill>
                            <a:schemeClr val="lt1"/>
                          </a:solidFill>
                          <a:latin typeface="Verdana"/>
                        </a:defRPr>
                      </a:lvl5pPr>
                      <a:lvl6pPr marL="2124151" algn="l" defTabSz="424830" rtl="0" eaLnBrk="1" latinLnBrk="0" hangingPunct="1">
                        <a:defRPr sz="1673" b="1" kern="1200">
                          <a:solidFill>
                            <a:schemeClr val="lt1"/>
                          </a:solidFill>
                          <a:latin typeface="Verdana"/>
                        </a:defRPr>
                      </a:lvl6pPr>
                      <a:lvl7pPr marL="2548981" algn="l" defTabSz="424830" rtl="0" eaLnBrk="1" latinLnBrk="0" hangingPunct="1">
                        <a:defRPr sz="1673" b="1" kern="1200">
                          <a:solidFill>
                            <a:schemeClr val="lt1"/>
                          </a:solidFill>
                          <a:latin typeface="Verdana"/>
                        </a:defRPr>
                      </a:lvl7pPr>
                      <a:lvl8pPr marL="2973812" algn="l" defTabSz="424830" rtl="0" eaLnBrk="1" latinLnBrk="0" hangingPunct="1">
                        <a:defRPr sz="1673" b="1" kern="1200">
                          <a:solidFill>
                            <a:schemeClr val="lt1"/>
                          </a:solidFill>
                          <a:latin typeface="Verdana"/>
                        </a:defRPr>
                      </a:lvl8pPr>
                      <a:lvl9pPr marL="3398642" algn="l" defTabSz="424830" rtl="0" eaLnBrk="1" latinLnBrk="0" hangingPunct="1">
                        <a:defRPr sz="1673" b="1" kern="1200">
                          <a:solidFill>
                            <a:schemeClr val="lt1"/>
                          </a:solidFill>
                          <a:latin typeface="Verdana"/>
                        </a:defRPr>
                      </a:lvl9pPr>
                    </a:lstStyle>
                    <a:p>
                      <a:pPr algn="r">
                        <a:lnSpc>
                          <a:spcPts val="1000"/>
                        </a:lnSpc>
                        <a:spcAft>
                          <a:spcPts val="0"/>
                        </a:spcAft>
                      </a:pPr>
                      <a:endParaRPr lang="it-IT" sz="1400" cap="all" dirty="0">
                        <a:solidFill>
                          <a:schemeClr val="tx1"/>
                        </a:solidFill>
                        <a:effectLst/>
                      </a:endParaRPr>
                    </a:p>
                    <a:p>
                      <a:pPr algn="r">
                        <a:lnSpc>
                          <a:spcPts val="1000"/>
                        </a:lnSpc>
                        <a:spcAft>
                          <a:spcPts val="0"/>
                        </a:spcAft>
                      </a:pPr>
                      <a:r>
                        <a:rPr lang="it-IT" sz="1400" cap="all" dirty="0">
                          <a:solidFill>
                            <a:schemeClr val="tx1"/>
                          </a:solidFill>
                          <a:effectLst/>
                        </a:rPr>
                        <a:t>PROCEDURE </a:t>
                      </a:r>
                      <a:r>
                        <a:rPr lang="it-IT" sz="1400" cap="all" dirty="0">
                          <a:solidFill>
                            <a:schemeClr val="tx1"/>
                          </a:solidFill>
                          <a:effectLst/>
                          <a:sym typeface="Wingdings 3"/>
                        </a:rPr>
                        <a:t></a:t>
                      </a:r>
                      <a:endParaRPr lang="it-IT" sz="1400" b="1" cap="all"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FFFFFF"/>
                    </a:solidFill>
                  </a:tcPr>
                </a:tc>
                <a:tc>
                  <a:txBody>
                    <a:bodyPr/>
                    <a:lstStyle>
                      <a:lvl1pPr marL="0" algn="l" defTabSz="424830" rtl="0" eaLnBrk="1" latinLnBrk="0" hangingPunct="1">
                        <a:defRPr sz="1673" kern="1200">
                          <a:solidFill>
                            <a:schemeClr val="dk1"/>
                          </a:solidFill>
                          <a:latin typeface="Verdana"/>
                        </a:defRPr>
                      </a:lvl1pPr>
                      <a:lvl2pPr marL="424830" algn="l" defTabSz="424830" rtl="0" eaLnBrk="1" latinLnBrk="0" hangingPunct="1">
                        <a:defRPr sz="1673" kern="1200">
                          <a:solidFill>
                            <a:schemeClr val="dk1"/>
                          </a:solidFill>
                          <a:latin typeface="Verdana"/>
                        </a:defRPr>
                      </a:lvl2pPr>
                      <a:lvl3pPr marL="849660" algn="l" defTabSz="424830" rtl="0" eaLnBrk="1" latinLnBrk="0" hangingPunct="1">
                        <a:defRPr sz="1673" kern="1200">
                          <a:solidFill>
                            <a:schemeClr val="dk1"/>
                          </a:solidFill>
                          <a:latin typeface="Verdana"/>
                        </a:defRPr>
                      </a:lvl3pPr>
                      <a:lvl4pPr marL="1274491" algn="l" defTabSz="424830" rtl="0" eaLnBrk="1" latinLnBrk="0" hangingPunct="1">
                        <a:defRPr sz="1673" kern="1200">
                          <a:solidFill>
                            <a:schemeClr val="dk1"/>
                          </a:solidFill>
                          <a:latin typeface="Verdana"/>
                        </a:defRPr>
                      </a:lvl4pPr>
                      <a:lvl5pPr marL="1699321" algn="l" defTabSz="424830" rtl="0" eaLnBrk="1" latinLnBrk="0" hangingPunct="1">
                        <a:defRPr sz="1673" kern="1200">
                          <a:solidFill>
                            <a:schemeClr val="dk1"/>
                          </a:solidFill>
                          <a:latin typeface="Verdana"/>
                        </a:defRPr>
                      </a:lvl5pPr>
                      <a:lvl6pPr marL="2124151" algn="l" defTabSz="424830" rtl="0" eaLnBrk="1" latinLnBrk="0" hangingPunct="1">
                        <a:defRPr sz="1673" kern="1200">
                          <a:solidFill>
                            <a:schemeClr val="dk1"/>
                          </a:solidFill>
                          <a:latin typeface="Verdana"/>
                        </a:defRPr>
                      </a:lvl6pPr>
                      <a:lvl7pPr marL="2548981" algn="l" defTabSz="424830" rtl="0" eaLnBrk="1" latinLnBrk="0" hangingPunct="1">
                        <a:defRPr sz="1673" kern="1200">
                          <a:solidFill>
                            <a:schemeClr val="dk1"/>
                          </a:solidFill>
                          <a:latin typeface="Verdana"/>
                        </a:defRPr>
                      </a:lvl7pPr>
                      <a:lvl8pPr marL="2973812" algn="l" defTabSz="424830" rtl="0" eaLnBrk="1" latinLnBrk="0" hangingPunct="1">
                        <a:defRPr sz="1673" kern="1200">
                          <a:solidFill>
                            <a:schemeClr val="dk1"/>
                          </a:solidFill>
                          <a:latin typeface="Verdana"/>
                        </a:defRPr>
                      </a:lvl8pPr>
                      <a:lvl9pPr marL="3398642" algn="l" defTabSz="424830" rtl="0" eaLnBrk="1" latinLnBrk="0" hangingPunct="1">
                        <a:defRPr sz="1673" kern="1200">
                          <a:solidFill>
                            <a:schemeClr val="dk1"/>
                          </a:solidFill>
                          <a:latin typeface="Verdana"/>
                        </a:defRPr>
                      </a:lvl9pPr>
                    </a:lstStyle>
                    <a:p>
                      <a:pPr algn="just">
                        <a:lnSpc>
                          <a:spcPct val="115000"/>
                        </a:lnSpc>
                        <a:spcAft>
                          <a:spcPts val="0"/>
                        </a:spcAft>
                      </a:pPr>
                      <a:r>
                        <a:rPr lang="it-IT" sz="1400" dirty="0">
                          <a:solidFill>
                            <a:schemeClr val="tx1"/>
                          </a:solidFill>
                          <a:effectLst/>
                        </a:rPr>
                        <a:t>Alleviare il carico amministrativo in capo alle società che presentano minori dimensioni e proseguire l’avvicinamento al mondo dei principi contabili internazionali a fronte di una comparabilità tra bilanci appartenenti a società residenti in Stati differenti.</a:t>
                      </a:r>
                    </a:p>
                    <a:p>
                      <a:pPr algn="just">
                        <a:lnSpc>
                          <a:spcPct val="115000"/>
                        </a:lnSpc>
                        <a:spcAft>
                          <a:spcPts val="0"/>
                        </a:spcAft>
                      </a:pPr>
                      <a:r>
                        <a:rPr lang="it-IT" sz="1400" dirty="0">
                          <a:solidFill>
                            <a:schemeClr val="tx1"/>
                          </a:solidFill>
                          <a:effectLst/>
                        </a:rPr>
                        <a:t>Introduzione in campo tributario del principio di derivazione rafforzata.</a:t>
                      </a:r>
                      <a:endParaRPr lang="it-IT" sz="1400" dirty="0">
                        <a:solidFill>
                          <a:schemeClr val="tx1"/>
                        </a:solidFill>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FFFFFF">
                        <a:tint val="40000"/>
                      </a:srgbClr>
                    </a:solidFill>
                  </a:tcPr>
                </a:tc>
                <a:extLst>
                  <a:ext uri="{0D108BD9-81ED-4DB2-BD59-A6C34878D82A}">
                    <a16:rowId xmlns="" xmlns:a16="http://schemas.microsoft.com/office/drawing/2014/main" val="10004"/>
                  </a:ext>
                </a:extLst>
              </a:tr>
              <a:tr h="469954">
                <a:tc>
                  <a:txBody>
                    <a:bodyPr/>
                    <a:lstStyle>
                      <a:lvl1pPr marL="0" algn="l" defTabSz="424830" rtl="0" eaLnBrk="1" latinLnBrk="0" hangingPunct="1">
                        <a:defRPr sz="1673" b="1" kern="1200">
                          <a:solidFill>
                            <a:schemeClr val="lt1"/>
                          </a:solidFill>
                          <a:latin typeface="Verdana"/>
                        </a:defRPr>
                      </a:lvl1pPr>
                      <a:lvl2pPr marL="424830" algn="l" defTabSz="424830" rtl="0" eaLnBrk="1" latinLnBrk="0" hangingPunct="1">
                        <a:defRPr sz="1673" b="1" kern="1200">
                          <a:solidFill>
                            <a:schemeClr val="lt1"/>
                          </a:solidFill>
                          <a:latin typeface="Verdana"/>
                        </a:defRPr>
                      </a:lvl2pPr>
                      <a:lvl3pPr marL="849660" algn="l" defTabSz="424830" rtl="0" eaLnBrk="1" latinLnBrk="0" hangingPunct="1">
                        <a:defRPr sz="1673" b="1" kern="1200">
                          <a:solidFill>
                            <a:schemeClr val="lt1"/>
                          </a:solidFill>
                          <a:latin typeface="Verdana"/>
                        </a:defRPr>
                      </a:lvl3pPr>
                      <a:lvl4pPr marL="1274491" algn="l" defTabSz="424830" rtl="0" eaLnBrk="1" latinLnBrk="0" hangingPunct="1">
                        <a:defRPr sz="1673" b="1" kern="1200">
                          <a:solidFill>
                            <a:schemeClr val="lt1"/>
                          </a:solidFill>
                          <a:latin typeface="Verdana"/>
                        </a:defRPr>
                      </a:lvl4pPr>
                      <a:lvl5pPr marL="1699321" algn="l" defTabSz="424830" rtl="0" eaLnBrk="1" latinLnBrk="0" hangingPunct="1">
                        <a:defRPr sz="1673" b="1" kern="1200">
                          <a:solidFill>
                            <a:schemeClr val="lt1"/>
                          </a:solidFill>
                          <a:latin typeface="Verdana"/>
                        </a:defRPr>
                      </a:lvl5pPr>
                      <a:lvl6pPr marL="2124151" algn="l" defTabSz="424830" rtl="0" eaLnBrk="1" latinLnBrk="0" hangingPunct="1">
                        <a:defRPr sz="1673" b="1" kern="1200">
                          <a:solidFill>
                            <a:schemeClr val="lt1"/>
                          </a:solidFill>
                          <a:latin typeface="Verdana"/>
                        </a:defRPr>
                      </a:lvl6pPr>
                      <a:lvl7pPr marL="2548981" algn="l" defTabSz="424830" rtl="0" eaLnBrk="1" latinLnBrk="0" hangingPunct="1">
                        <a:defRPr sz="1673" b="1" kern="1200">
                          <a:solidFill>
                            <a:schemeClr val="lt1"/>
                          </a:solidFill>
                          <a:latin typeface="Verdana"/>
                        </a:defRPr>
                      </a:lvl7pPr>
                      <a:lvl8pPr marL="2973812" algn="l" defTabSz="424830" rtl="0" eaLnBrk="1" latinLnBrk="0" hangingPunct="1">
                        <a:defRPr sz="1673" b="1" kern="1200">
                          <a:solidFill>
                            <a:schemeClr val="lt1"/>
                          </a:solidFill>
                          <a:latin typeface="Verdana"/>
                        </a:defRPr>
                      </a:lvl8pPr>
                      <a:lvl9pPr marL="3398642" algn="l" defTabSz="424830" rtl="0" eaLnBrk="1" latinLnBrk="0" hangingPunct="1">
                        <a:defRPr sz="1673" b="1" kern="1200">
                          <a:solidFill>
                            <a:schemeClr val="lt1"/>
                          </a:solidFill>
                          <a:latin typeface="Verdana"/>
                        </a:defRPr>
                      </a:lvl9pPr>
                    </a:lstStyle>
                    <a:p>
                      <a:pPr algn="r">
                        <a:lnSpc>
                          <a:spcPts val="1000"/>
                        </a:lnSpc>
                        <a:spcAft>
                          <a:spcPts val="0"/>
                        </a:spcAft>
                      </a:pPr>
                      <a:r>
                        <a:rPr lang="it-IT" sz="800" cap="all" dirty="0">
                          <a:effectLst/>
                        </a:rPr>
                        <a:t> </a:t>
                      </a:r>
                      <a:endParaRPr lang="it-IT" sz="800" b="1" cap="all" dirty="0">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FFFFFF"/>
                    </a:solidFill>
                  </a:tcPr>
                </a:tc>
                <a:tc>
                  <a:txBody>
                    <a:bodyPr/>
                    <a:lstStyle>
                      <a:lvl1pPr marL="0" algn="l" defTabSz="424830" rtl="0" eaLnBrk="1" latinLnBrk="0" hangingPunct="1">
                        <a:defRPr sz="1673" kern="1200">
                          <a:solidFill>
                            <a:schemeClr val="dk1"/>
                          </a:solidFill>
                          <a:latin typeface="Verdana"/>
                        </a:defRPr>
                      </a:lvl1pPr>
                      <a:lvl2pPr marL="424830" algn="l" defTabSz="424830" rtl="0" eaLnBrk="1" latinLnBrk="0" hangingPunct="1">
                        <a:defRPr sz="1673" kern="1200">
                          <a:solidFill>
                            <a:schemeClr val="dk1"/>
                          </a:solidFill>
                          <a:latin typeface="Verdana"/>
                        </a:defRPr>
                      </a:lvl2pPr>
                      <a:lvl3pPr marL="849660" algn="l" defTabSz="424830" rtl="0" eaLnBrk="1" latinLnBrk="0" hangingPunct="1">
                        <a:defRPr sz="1673" kern="1200">
                          <a:solidFill>
                            <a:schemeClr val="dk1"/>
                          </a:solidFill>
                          <a:latin typeface="Verdana"/>
                        </a:defRPr>
                      </a:lvl3pPr>
                      <a:lvl4pPr marL="1274491" algn="l" defTabSz="424830" rtl="0" eaLnBrk="1" latinLnBrk="0" hangingPunct="1">
                        <a:defRPr sz="1673" kern="1200">
                          <a:solidFill>
                            <a:schemeClr val="dk1"/>
                          </a:solidFill>
                          <a:latin typeface="Verdana"/>
                        </a:defRPr>
                      </a:lvl4pPr>
                      <a:lvl5pPr marL="1699321" algn="l" defTabSz="424830" rtl="0" eaLnBrk="1" latinLnBrk="0" hangingPunct="1">
                        <a:defRPr sz="1673" kern="1200">
                          <a:solidFill>
                            <a:schemeClr val="dk1"/>
                          </a:solidFill>
                          <a:latin typeface="Verdana"/>
                        </a:defRPr>
                      </a:lvl5pPr>
                      <a:lvl6pPr marL="2124151" algn="l" defTabSz="424830" rtl="0" eaLnBrk="1" latinLnBrk="0" hangingPunct="1">
                        <a:defRPr sz="1673" kern="1200">
                          <a:solidFill>
                            <a:schemeClr val="dk1"/>
                          </a:solidFill>
                          <a:latin typeface="Verdana"/>
                        </a:defRPr>
                      </a:lvl6pPr>
                      <a:lvl7pPr marL="2548981" algn="l" defTabSz="424830" rtl="0" eaLnBrk="1" latinLnBrk="0" hangingPunct="1">
                        <a:defRPr sz="1673" kern="1200">
                          <a:solidFill>
                            <a:schemeClr val="dk1"/>
                          </a:solidFill>
                          <a:latin typeface="Verdana"/>
                        </a:defRPr>
                      </a:lvl7pPr>
                      <a:lvl8pPr marL="2973812" algn="l" defTabSz="424830" rtl="0" eaLnBrk="1" latinLnBrk="0" hangingPunct="1">
                        <a:defRPr sz="1673" kern="1200">
                          <a:solidFill>
                            <a:schemeClr val="dk1"/>
                          </a:solidFill>
                          <a:latin typeface="Verdana"/>
                        </a:defRPr>
                      </a:lvl8pPr>
                      <a:lvl9pPr marL="3398642" algn="l" defTabSz="424830" rtl="0" eaLnBrk="1" latinLnBrk="0" hangingPunct="1">
                        <a:defRPr sz="1673" kern="1200">
                          <a:solidFill>
                            <a:schemeClr val="dk1"/>
                          </a:solidFill>
                          <a:latin typeface="Verdana"/>
                        </a:defRPr>
                      </a:lvl9pPr>
                    </a:lstStyle>
                    <a:p>
                      <a:pPr algn="just">
                        <a:lnSpc>
                          <a:spcPct val="115000"/>
                        </a:lnSpc>
                        <a:spcAft>
                          <a:spcPts val="0"/>
                        </a:spcAft>
                      </a:pPr>
                      <a:r>
                        <a:rPr lang="it-IT" sz="800" dirty="0">
                          <a:effectLst/>
                        </a:rPr>
                        <a:t> </a:t>
                      </a:r>
                      <a:endParaRPr lang="it-IT" sz="800" dirty="0">
                        <a:effectLst/>
                        <a:latin typeface="Arial"/>
                        <a:ea typeface="Times New Roman"/>
                        <a:cs typeface="Times New Roman"/>
                      </a:endParaRPr>
                    </a:p>
                  </a:txBody>
                  <a:tcPr marL="51435" marR="51435" marT="36194" marB="36194">
                    <a:lnL w="12700" cmpd="sng">
                      <a:solidFill>
                        <a:srgbClr val="EAEAEA"/>
                      </a:solidFill>
                    </a:lnL>
                    <a:lnR w="12700" cmpd="sng">
                      <a:solidFill>
                        <a:srgbClr val="EAEAEA"/>
                      </a:solidFill>
                    </a:lnR>
                    <a:lnT w="12700" cmpd="sng">
                      <a:solidFill>
                        <a:srgbClr val="EAEAEA"/>
                      </a:solidFill>
                    </a:lnT>
                    <a:lnB w="12700" cmpd="sng">
                      <a:solidFill>
                        <a:srgbClr val="EAEAEA"/>
                      </a:solidFill>
                    </a:lnB>
                    <a:lnTlToBr w="12700" cmpd="sng">
                      <a:noFill/>
                      <a:prstDash val="solid"/>
                    </a:lnTlToBr>
                    <a:lnBlToTr w="12700" cmpd="sng">
                      <a:noFill/>
                      <a:prstDash val="solid"/>
                    </a:lnBlToTr>
                    <a:solidFill>
                      <a:srgbClr val="FFFFFF">
                        <a:tint val="40000"/>
                      </a:srgbClr>
                    </a:solidFill>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9776699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AC95087-3F7A-4AFE-A56E-93B4C749A98A}"/>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IL PRINCIPIO DI DERIVAZIONE RAFFORZATA E LA SUA ESTENSIONE</a:t>
            </a:r>
          </a:p>
        </p:txBody>
      </p:sp>
      <p:pic>
        <p:nvPicPr>
          <p:cNvPr id="5" name="Segnaposto contenuto 4">
            <a:extLst>
              <a:ext uri="{FF2B5EF4-FFF2-40B4-BE49-F238E27FC236}">
                <a16:creationId xmlns="" xmlns:a16="http://schemas.microsoft.com/office/drawing/2014/main" id="{AF1A40E9-C9F6-4AED-9FD9-4A42EA83FB33}"/>
              </a:ext>
            </a:extLst>
          </p:cNvPr>
          <p:cNvPicPr>
            <a:picLocks noGrp="1" noChangeAspect="1"/>
          </p:cNvPicPr>
          <p:nvPr>
            <p:ph idx="1"/>
          </p:nvPr>
        </p:nvPicPr>
        <p:blipFill>
          <a:blip r:embed="rId2"/>
          <a:stretch>
            <a:fillRect/>
          </a:stretch>
        </p:blipFill>
        <p:spPr>
          <a:xfrm>
            <a:off x="845713" y="1688133"/>
            <a:ext cx="9903854" cy="4850779"/>
          </a:xfrm>
          <a:prstGeom prst="rect">
            <a:avLst/>
          </a:prstGeom>
        </p:spPr>
      </p:pic>
      <p:sp>
        <p:nvSpPr>
          <p:cNvPr id="4" name="Segnaposto numero diapositiva 3">
            <a:extLst>
              <a:ext uri="{FF2B5EF4-FFF2-40B4-BE49-F238E27FC236}">
                <a16:creationId xmlns="" xmlns:a16="http://schemas.microsoft.com/office/drawing/2014/main" id="{C38462CB-052B-45DA-89B0-06525E4A2D10}"/>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pPr>
            <a:fld id="{E28C16CC-E4AB-4C95-BAB0-B60D54AB21FB}" type="slidenum">
              <a:rPr lang="it-IT" altLang="it-IT">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pPr>
              <a:t>24</a:t>
            </a:fld>
            <a:endParaRPr lang="it-IT" altLang="it-IT" dirty="0">
              <a:solidFill>
                <a:srgbClr val="808080"/>
              </a:solidFill>
              <a:latin typeface="Merriweather" pitchFamily="2" charset="0"/>
              <a:cs typeface="Arial"/>
            </a:endParaRPr>
          </a:p>
        </p:txBody>
      </p:sp>
    </p:spTree>
    <p:extLst>
      <p:ext uri="{BB962C8B-B14F-4D97-AF65-F5344CB8AC3E}">
        <p14:creationId xmlns:p14="http://schemas.microsoft.com/office/powerpoint/2010/main" val="24964016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82B23C1D-47F2-4D27-AD5D-E31ADB9AFDBB}"/>
              </a:ext>
            </a:extLst>
          </p:cNvPr>
          <p:cNvSpPr>
            <a:spLocks noGrp="1"/>
          </p:cNvSpPr>
          <p:nvPr>
            <p:ph type="title"/>
          </p:nvPr>
        </p:nvSpPr>
        <p:spPr>
          <a:xfrm>
            <a:off x="1056068" y="511901"/>
            <a:ext cx="10251583" cy="545808"/>
          </a:xfrm>
        </p:spPr>
        <p:txBody>
          <a:bodyPr>
            <a:normAutofit fontScale="90000"/>
          </a:bodyPr>
          <a:lstStyle/>
          <a:p>
            <a:pPr algn="ctr">
              <a:buFont typeface="Times New Roman" charset="0"/>
              <a:buNone/>
              <a:defRPr/>
            </a:pPr>
            <a:r>
              <a:rPr lang="it-IT" altLang="it-IT" sz="3200" dirty="0">
                <a:latin typeface="Arial" panose="020B0604020202020204" pitchFamily="34" charset="0"/>
                <a:cs typeface="Arial" panose="020B0604020202020204" pitchFamily="34" charset="0"/>
              </a:rPr>
              <a:t>IL PRINCIPIO DI DERIVAZIONE RAFFORZATA E LA SUA ESTENSIONE</a:t>
            </a:r>
            <a:r>
              <a:rPr lang="it-IT" altLang="it-IT" sz="1800" dirty="0">
                <a:latin typeface="Merriweather" panose="00000500000000000000" pitchFamily="2" charset="0"/>
              </a:rPr>
              <a:t> </a:t>
            </a:r>
            <a:endParaRPr lang="it-IT" sz="1800" dirty="0">
              <a:latin typeface="Merriweather" panose="00000500000000000000" pitchFamily="2" charset="0"/>
            </a:endParaRPr>
          </a:p>
        </p:txBody>
      </p:sp>
      <p:sp>
        <p:nvSpPr>
          <p:cNvPr id="3" name="Segnaposto contenuto 2">
            <a:extLst>
              <a:ext uri="{FF2B5EF4-FFF2-40B4-BE49-F238E27FC236}">
                <a16:creationId xmlns="" xmlns:a16="http://schemas.microsoft.com/office/drawing/2014/main" id="{B42A76D4-8F2E-4A3E-9534-67B251D9AB52}"/>
              </a:ext>
            </a:extLst>
          </p:cNvPr>
          <p:cNvSpPr>
            <a:spLocks noGrp="1"/>
          </p:cNvSpPr>
          <p:nvPr>
            <p:ph idx="1"/>
          </p:nvPr>
        </p:nvSpPr>
        <p:spPr>
          <a:xfrm>
            <a:off x="2607367" y="1618995"/>
            <a:ext cx="6977269"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EF6B60E7-D630-402F-B5E7-ACD4BA3CBA5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pPr>
            <a:fld id="{002BC098-2D5D-4360-87DE-C64761280E68}" type="slidenum">
              <a:rPr lang="it-IT" altLang="it-IT">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pPr>
              <a:t>25</a:t>
            </a:fld>
            <a:endParaRPr lang="it-IT" altLang="it-IT" dirty="0">
              <a:solidFill>
                <a:srgbClr val="808080"/>
              </a:solidFill>
              <a:latin typeface="Merriweather" pitchFamily="2" charset="0"/>
              <a:cs typeface="Arial"/>
            </a:endParaRPr>
          </a:p>
        </p:txBody>
      </p:sp>
      <p:pic>
        <p:nvPicPr>
          <p:cNvPr id="6" name="Immagine 5">
            <a:extLst>
              <a:ext uri="{FF2B5EF4-FFF2-40B4-BE49-F238E27FC236}">
                <a16:creationId xmlns="" xmlns:a16="http://schemas.microsoft.com/office/drawing/2014/main" id="{69F600B5-EC54-4465-9EF7-20263C0945E5}"/>
              </a:ext>
            </a:extLst>
          </p:cNvPr>
          <p:cNvPicPr>
            <a:picLocks noChangeAspect="1"/>
          </p:cNvPicPr>
          <p:nvPr/>
        </p:nvPicPr>
        <p:blipFill>
          <a:blip r:embed="rId2"/>
          <a:stretch>
            <a:fillRect/>
          </a:stretch>
        </p:blipFill>
        <p:spPr>
          <a:xfrm>
            <a:off x="1056068" y="1295935"/>
            <a:ext cx="9478850" cy="5081164"/>
          </a:xfrm>
          <a:prstGeom prst="rect">
            <a:avLst/>
          </a:prstGeom>
        </p:spPr>
      </p:pic>
    </p:spTree>
    <p:extLst>
      <p:ext uri="{BB962C8B-B14F-4D97-AF65-F5344CB8AC3E}">
        <p14:creationId xmlns:p14="http://schemas.microsoft.com/office/powerpoint/2010/main" val="2637777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42A285F2-CD3F-4CC2-B0E6-46ED3185C091}"/>
              </a:ext>
            </a:extLst>
          </p:cNvPr>
          <p:cNvSpPr>
            <a:spLocks noGrp="1"/>
          </p:cNvSpPr>
          <p:nvPr>
            <p:ph type="title"/>
          </p:nvPr>
        </p:nvSpPr>
        <p:spPr>
          <a:xfrm>
            <a:off x="1980989" y="476477"/>
            <a:ext cx="7529850" cy="553183"/>
          </a:xfrm>
        </p:spPr>
        <p:txBody>
          <a:bodyPr>
            <a:normAutofit/>
          </a:bodyPr>
          <a:lstStyle/>
          <a:p>
            <a:pPr algn="ctr">
              <a:defRPr/>
            </a:pPr>
            <a:r>
              <a:rPr lang="it-IT" sz="3200" dirty="0" smtClean="0">
                <a:latin typeface="Arial" panose="020B0604020202020204" pitchFamily="34" charset="0"/>
                <a:cs typeface="Arial" panose="020B0604020202020204" pitchFamily="34" charset="0"/>
              </a:rPr>
              <a:t>LE DEROGHE</a:t>
            </a:r>
            <a:endParaRPr lang="it-IT" sz="3200"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 xmlns:a16="http://schemas.microsoft.com/office/drawing/2014/main" id="{3DEB18BE-1E9A-4430-B8B0-EF81A6D12CD6}"/>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D49315BD-FB41-4E44-9CE5-753FB3D86F12}"/>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pPr>
            <a:fld id="{EBCB39EC-9C3A-42BB-AF8E-26A445C7AD84}" type="slidenum">
              <a:rPr lang="it-IT" altLang="it-IT">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pPr>
              <a:t>26</a:t>
            </a:fld>
            <a:endParaRPr lang="it-IT" altLang="it-IT" dirty="0">
              <a:solidFill>
                <a:srgbClr val="808080"/>
              </a:solidFill>
              <a:latin typeface="Merriweather" pitchFamily="2" charset="0"/>
              <a:cs typeface="Arial"/>
            </a:endParaRPr>
          </a:p>
        </p:txBody>
      </p:sp>
      <p:sp>
        <p:nvSpPr>
          <p:cNvPr id="6" name="Segnaposto contenuto 2">
            <a:extLst>
              <a:ext uri="{FF2B5EF4-FFF2-40B4-BE49-F238E27FC236}">
                <a16:creationId xmlns="" xmlns:a16="http://schemas.microsoft.com/office/drawing/2014/main" id="{12C0C77A-A11A-48AB-B54D-0E303F089E29}"/>
              </a:ext>
            </a:extLst>
          </p:cNvPr>
          <p:cNvSpPr txBox="1">
            <a:spLocks/>
          </p:cNvSpPr>
          <p:nvPr/>
        </p:nvSpPr>
        <p:spPr bwMode="auto">
          <a:xfrm>
            <a:off x="1944492" y="1560036"/>
            <a:ext cx="8263340"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1800">
                <a:solidFill>
                  <a:schemeClr val="tx1"/>
                </a:solidFill>
                <a:latin typeface="+mn-lt"/>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14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1200">
                <a:solidFill>
                  <a:schemeClr val="tx1"/>
                </a:solidFill>
                <a:latin typeface="+mn-lt"/>
              </a:defRPr>
            </a:lvl5pPr>
            <a:lvl6pPr marL="2514600" indent="-228600" algn="l" rtl="0" fontAlgn="base">
              <a:spcBef>
                <a:spcPct val="20000"/>
              </a:spcBef>
              <a:spcAft>
                <a:spcPct val="0"/>
              </a:spcAft>
              <a:buClr>
                <a:schemeClr val="tx1"/>
              </a:buClr>
              <a:buSzPct val="85000"/>
              <a:buChar char="•"/>
              <a:defRPr sz="1400">
                <a:solidFill>
                  <a:schemeClr val="tx1"/>
                </a:solidFill>
                <a:latin typeface="+mn-lt"/>
              </a:defRPr>
            </a:lvl6pPr>
            <a:lvl7pPr marL="2971800" indent="-228600" algn="l" rtl="0" fontAlgn="base">
              <a:spcBef>
                <a:spcPct val="20000"/>
              </a:spcBef>
              <a:spcAft>
                <a:spcPct val="0"/>
              </a:spcAft>
              <a:buClr>
                <a:schemeClr val="tx1"/>
              </a:buClr>
              <a:buSzPct val="85000"/>
              <a:buChar char="•"/>
              <a:defRPr sz="1400">
                <a:solidFill>
                  <a:schemeClr val="tx1"/>
                </a:solidFill>
                <a:latin typeface="+mn-lt"/>
              </a:defRPr>
            </a:lvl7pPr>
            <a:lvl8pPr marL="3429000" indent="-228600" algn="l" rtl="0" fontAlgn="base">
              <a:spcBef>
                <a:spcPct val="20000"/>
              </a:spcBef>
              <a:spcAft>
                <a:spcPct val="0"/>
              </a:spcAft>
              <a:buClr>
                <a:schemeClr val="tx1"/>
              </a:buClr>
              <a:buSzPct val="85000"/>
              <a:buChar char="•"/>
              <a:defRPr sz="1400">
                <a:solidFill>
                  <a:schemeClr val="tx1"/>
                </a:solidFill>
                <a:latin typeface="+mn-lt"/>
              </a:defRPr>
            </a:lvl8pPr>
            <a:lvl9pPr marL="3886200" indent="-228600" algn="l" rtl="0" fontAlgn="base">
              <a:spcBef>
                <a:spcPct val="20000"/>
              </a:spcBef>
              <a:spcAft>
                <a:spcPct val="0"/>
              </a:spcAft>
              <a:buClr>
                <a:schemeClr val="tx1"/>
              </a:buClr>
              <a:buSzPct val="85000"/>
              <a:buChar char="•"/>
              <a:defRPr sz="1400">
                <a:solidFill>
                  <a:schemeClr val="tx1"/>
                </a:solidFill>
                <a:latin typeface="+mn-lt"/>
              </a:defRPr>
            </a:lvl9pPr>
          </a:lstStyle>
          <a:p>
            <a:pPr marL="0" indent="0">
              <a:buClr>
                <a:srgbClr val="9A0000"/>
              </a:buClr>
              <a:buNone/>
              <a:defRPr/>
            </a:pPr>
            <a:r>
              <a:rPr lang="it-IT" dirty="0">
                <a:solidFill>
                  <a:srgbClr val="808080"/>
                </a:solidFill>
                <a:cs typeface="Merriweather"/>
              </a:rPr>
              <a:t>Il nuovo sistema normativo ai fini reddituali, derivante dal D. Lgs. n.244/2016, comporta che:</a:t>
            </a:r>
          </a:p>
          <a:p>
            <a:pPr marL="0" indent="0">
              <a:buClr>
                <a:srgbClr val="9A0000"/>
              </a:buClr>
              <a:buNone/>
              <a:defRPr/>
            </a:pPr>
            <a:endParaRPr lang="it-IT" dirty="0">
              <a:solidFill>
                <a:srgbClr val="808080"/>
              </a:solidFill>
              <a:cs typeface="Merriweather"/>
            </a:endParaRPr>
          </a:p>
          <a:p>
            <a:pPr>
              <a:buClr>
                <a:srgbClr val="9A0000"/>
              </a:buClr>
              <a:defRPr/>
            </a:pPr>
            <a:r>
              <a:rPr lang="it-IT" dirty="0">
                <a:solidFill>
                  <a:srgbClr val="808080"/>
                </a:solidFill>
                <a:cs typeface="Merriweather"/>
              </a:rPr>
              <a:t>opera una deroga rispetto ai requisiti di certezza e determinabilità dei componenti reddituali (comma 1 </a:t>
            </a:r>
            <a:r>
              <a:rPr lang="it-IT" dirty="0" smtClean="0">
                <a:solidFill>
                  <a:srgbClr val="808080"/>
                </a:solidFill>
                <a:cs typeface="Merriweather"/>
              </a:rPr>
              <a:t>e 2 art</a:t>
            </a:r>
            <a:r>
              <a:rPr lang="it-IT" dirty="0">
                <a:solidFill>
                  <a:srgbClr val="808080"/>
                </a:solidFill>
                <a:cs typeface="Merriweather"/>
              </a:rPr>
              <a:t>. 109);</a:t>
            </a:r>
          </a:p>
          <a:p>
            <a:pPr>
              <a:buClr>
                <a:srgbClr val="9A0000"/>
              </a:buClr>
              <a:defRPr/>
            </a:pPr>
            <a:r>
              <a:rPr lang="it-IT" dirty="0">
                <a:solidFill>
                  <a:srgbClr val="808080"/>
                </a:solidFill>
                <a:cs typeface="Merriweather"/>
              </a:rPr>
              <a:t>non risultano vincolanti i dati giuridico formali e, quindi, […] viene meno l’attenzione reddituale alle risultanze negoziali e, in particolare, al momento dell’acquisizione o del passaggio della proprietà o di altro diritto reale sui beni. Rimangono però ben saldi alcune previsioni volte a disciplinare la competenza temporale dei componenti reddituali, anche dopo l’avvento dell’adeguamento del Tuir al D. Lgs. n. 139/2015.</a:t>
            </a:r>
            <a:r>
              <a:rPr lang="it-IT" kern="0" dirty="0">
                <a:solidFill>
                  <a:srgbClr val="000000"/>
                </a:solidFill>
                <a:latin typeface="Verdana"/>
              </a:rPr>
              <a:t> </a:t>
            </a:r>
          </a:p>
          <a:p>
            <a:pPr>
              <a:buClr>
                <a:srgbClr val="9A0000"/>
              </a:buClr>
              <a:defRPr/>
            </a:pPr>
            <a:endParaRPr lang="it-IT" kern="0" dirty="0">
              <a:solidFill>
                <a:srgbClr val="000000"/>
              </a:solidFill>
              <a:latin typeface="Verdana"/>
            </a:endParaRPr>
          </a:p>
        </p:txBody>
      </p:sp>
    </p:spTree>
    <p:extLst>
      <p:ext uri="{BB962C8B-B14F-4D97-AF65-F5344CB8AC3E}">
        <p14:creationId xmlns:p14="http://schemas.microsoft.com/office/powerpoint/2010/main" val="5249216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AMMORTAMENTO BENI 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27</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Ammortamento beni materiali senza applicazione del criterio del costo ammortizzato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2114121"/>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Secondo l’OIC 16 le quote di ammortamento si imputano a C.E. in relazione alla residua possibilità di utilizzo del bene. Il piano di ammortamento deve essere rivisto in relazione alle mutate condizioni di operatività della società</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Le quote di ammortamento si deducono nella misura stabilita dal D M 31 dicembre 1988 e secondo le regole contenute nell’articolo 102 del TUIR</a:t>
            </a:r>
          </a:p>
        </p:txBody>
      </p:sp>
    </p:spTree>
    <p:extLst>
      <p:ext uri="{BB962C8B-B14F-4D97-AF65-F5344CB8AC3E}">
        <p14:creationId xmlns:p14="http://schemas.microsoft.com/office/powerpoint/2010/main" val="17611627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AMMORTAMENTO BENI 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28</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Ammortamento beni materiali </a:t>
            </a:r>
            <a:r>
              <a:rPr lang="it-IT" sz="1600" b="1" dirty="0">
                <a:solidFill>
                  <a:srgbClr val="000000"/>
                </a:solidFill>
                <a:latin typeface="Arial" panose="020B0604020202020204" pitchFamily="34" charset="0"/>
                <a:cs typeface="Arial" panose="020B0604020202020204" pitchFamily="34" charset="0"/>
              </a:rPr>
              <a:t>CON</a:t>
            </a:r>
            <a:r>
              <a:rPr lang="it-IT" sz="1600" dirty="0">
                <a:solidFill>
                  <a:srgbClr val="000000"/>
                </a:solidFill>
                <a:latin typeface="Arial" panose="020B0604020202020204" pitchFamily="34" charset="0"/>
                <a:cs typeface="Arial" panose="020B0604020202020204" pitchFamily="34" charset="0"/>
              </a:rPr>
              <a:t> applicazione del criterio del costo ammortizzato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2310476"/>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Secondo l’OIC 16 le quote di ammortamento si imputano a C.E. in relazione alla residua possibilità di utilizzo del bene. I beni si iscrivono al costo ammortizzato in presenza di costi iniziali di transazione e quando il tasso nominale dell’operazione è diverso dal tasso di mercato</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Le quote di ammortamento si deducono come nel civilistico ma</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nella misura stabilita dal D M 31 dicembre 1988 e secondo le regole contenute nell’articolo 102 del TUIR</a:t>
            </a:r>
          </a:p>
        </p:txBody>
      </p:sp>
    </p:spTree>
    <p:extLst>
      <p:ext uri="{BB962C8B-B14F-4D97-AF65-F5344CB8AC3E}">
        <p14:creationId xmlns:p14="http://schemas.microsoft.com/office/powerpoint/2010/main" val="798097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MANUTENZIONI E RIPARAZIONI ORDINARIE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29</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Hanno lo scopo di tenere in efficienza il cespite</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Secondo l’OIC 16 si imputano a C.E. come costi d’esercizio. </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Deducibili nel limite del 5% del costo dei beni materiali risultanti all’inizio del periodo d’imposta secondo le regole contenute nell’articolo 102 del TUIR</a:t>
            </a:r>
          </a:p>
        </p:txBody>
      </p:sp>
    </p:spTree>
    <p:extLst>
      <p:ext uri="{BB962C8B-B14F-4D97-AF65-F5344CB8AC3E}">
        <p14:creationId xmlns:p14="http://schemas.microsoft.com/office/powerpoint/2010/main" val="209006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FATTISPECIE NON PREVISTE DAGLI OIC</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3</a:t>
            </a:fld>
            <a:endParaRPr lang="it-IT" altLang="it-IT" sz="1301" dirty="0">
              <a:solidFill>
                <a:srgbClr val="808080"/>
              </a:solidFill>
              <a:latin typeface="Merriweather" pitchFamily="2" charset="0"/>
              <a:cs typeface="Arial"/>
            </a:endParaRPr>
          </a:p>
        </p:txBody>
      </p:sp>
      <p:grpSp>
        <p:nvGrpSpPr>
          <p:cNvPr id="12" name="Organization Chart 2">
            <a:extLst>
              <a:ext uri="{FF2B5EF4-FFF2-40B4-BE49-F238E27FC236}">
                <a16:creationId xmlns="" xmlns:a16="http://schemas.microsoft.com/office/drawing/2014/main" id="{61C6AE8B-EA79-4B12-9345-5E652D233059}"/>
              </a:ext>
            </a:extLst>
          </p:cNvPr>
          <p:cNvGrpSpPr>
            <a:grpSpLocks noChangeAspect="1"/>
          </p:cNvGrpSpPr>
          <p:nvPr/>
        </p:nvGrpSpPr>
        <p:grpSpPr bwMode="auto">
          <a:xfrm>
            <a:off x="3018235" y="1557338"/>
            <a:ext cx="6156722" cy="4464050"/>
            <a:chOff x="272" y="999"/>
            <a:chExt cx="1872" cy="720"/>
          </a:xfrm>
        </p:grpSpPr>
        <p:cxnSp>
          <p:nvCxnSpPr>
            <p:cNvPr id="13" name="_s5124">
              <a:extLst>
                <a:ext uri="{FF2B5EF4-FFF2-40B4-BE49-F238E27FC236}">
                  <a16:creationId xmlns="" xmlns:a16="http://schemas.microsoft.com/office/drawing/2014/main" id="{2BD1F100-4CDB-45AD-A073-03009711C6A7}"/>
                </a:ext>
              </a:extLst>
            </p:cNvPr>
            <p:cNvCxnSpPr>
              <a:cxnSpLocks noChangeShapeType="1"/>
              <a:stCxn id="17" idx="0"/>
              <a:endCxn id="15" idx="2"/>
            </p:cNvCxnSpPr>
            <p:nvPr/>
          </p:nvCxnSpPr>
          <p:spPr bwMode="auto">
            <a:xfrm rot="5400000" flipH="1">
              <a:off x="1388"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14" name="_s5125">
              <a:extLst>
                <a:ext uri="{FF2B5EF4-FFF2-40B4-BE49-F238E27FC236}">
                  <a16:creationId xmlns="" xmlns:a16="http://schemas.microsoft.com/office/drawing/2014/main" id="{7C52DD67-376D-4A9A-B4D1-762960623848}"/>
                </a:ext>
              </a:extLst>
            </p:cNvPr>
            <p:cNvCxnSpPr>
              <a:cxnSpLocks noChangeShapeType="1"/>
              <a:stCxn id="16" idx="0"/>
              <a:endCxn id="15" idx="2"/>
            </p:cNvCxnSpPr>
            <p:nvPr/>
          </p:nvCxnSpPr>
          <p:spPr bwMode="auto">
            <a:xfrm rot="16200000">
              <a:off x="884"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15" name="_s5126">
              <a:extLst>
                <a:ext uri="{FF2B5EF4-FFF2-40B4-BE49-F238E27FC236}">
                  <a16:creationId xmlns="" xmlns:a16="http://schemas.microsoft.com/office/drawing/2014/main" id="{F2B02187-9AE8-43EE-8057-D8F6DFA1D517}"/>
                </a:ext>
              </a:extLst>
            </p:cNvPr>
            <p:cNvSpPr>
              <a:spLocks noChangeArrowheads="1"/>
            </p:cNvSpPr>
            <p:nvPr/>
          </p:nvSpPr>
          <p:spPr bwMode="auto">
            <a:xfrm>
              <a:off x="776" y="999"/>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endParaRPr lang="it-IT" altLang="it-IT" sz="1400" dirty="0">
                <a:solidFill>
                  <a:srgbClr val="000000"/>
                </a:solidFill>
              </a:endParaRPr>
            </a:p>
            <a:p>
              <a:pPr algn="ctr" fontAlgn="base">
                <a:spcBef>
                  <a:spcPct val="0"/>
                </a:spcBef>
                <a:spcAft>
                  <a:spcPct val="0"/>
                </a:spcAft>
              </a:pPr>
              <a:endParaRPr lang="it-IT" altLang="it-IT" sz="1400" dirty="0">
                <a:solidFill>
                  <a:srgbClr val="000000"/>
                </a:solidFill>
              </a:endParaRP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Se gli OIC emanati non </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contengono una disciplina per</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fatti aziendali specifici</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la società deve includere</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tra le proprie politiche contabili</a:t>
              </a:r>
            </a:p>
            <a:p>
              <a:pPr algn="ctr" fontAlgn="base">
                <a:spcBef>
                  <a:spcPct val="0"/>
                </a:spcBef>
                <a:spcAft>
                  <a:spcPct val="0"/>
                </a:spcAft>
              </a:pPr>
              <a:endParaRPr lang="it-IT" altLang="it-IT" sz="1400" dirty="0">
                <a:solidFill>
                  <a:srgbClr val="000000"/>
                </a:solidFill>
              </a:endParaRPr>
            </a:p>
            <a:p>
              <a:pPr algn="ctr" fontAlgn="base">
                <a:spcBef>
                  <a:spcPct val="0"/>
                </a:spcBef>
                <a:spcAft>
                  <a:spcPct val="0"/>
                </a:spcAft>
              </a:pPr>
              <a:endParaRPr lang="it-IT" altLang="it-IT" sz="1400" dirty="0">
                <a:solidFill>
                  <a:srgbClr val="000000"/>
                </a:solidFill>
              </a:endParaRPr>
            </a:p>
          </p:txBody>
        </p:sp>
        <p:sp>
          <p:nvSpPr>
            <p:cNvPr id="16" name="_s5127">
              <a:extLst>
                <a:ext uri="{FF2B5EF4-FFF2-40B4-BE49-F238E27FC236}">
                  <a16:creationId xmlns="" xmlns:a16="http://schemas.microsoft.com/office/drawing/2014/main" id="{7DC6220C-EE64-4107-A07C-4BEFF4C0EBB2}"/>
                </a:ext>
              </a:extLst>
            </p:cNvPr>
            <p:cNvSpPr>
              <a:spLocks noChangeArrowheads="1"/>
            </p:cNvSpPr>
            <p:nvPr/>
          </p:nvSpPr>
          <p:spPr bwMode="auto">
            <a:xfrm>
              <a:off x="272"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In via analogica le disposizioni</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contenute negli OIC nazionali</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che trattano casi simili</a:t>
              </a:r>
            </a:p>
          </p:txBody>
        </p:sp>
        <p:sp>
          <p:nvSpPr>
            <p:cNvPr id="17" name="_s5128">
              <a:extLst>
                <a:ext uri="{FF2B5EF4-FFF2-40B4-BE49-F238E27FC236}">
                  <a16:creationId xmlns="" xmlns:a16="http://schemas.microsoft.com/office/drawing/2014/main" id="{84442630-9246-4015-852F-EEF8C2226DCA}"/>
                </a:ext>
              </a:extLst>
            </p:cNvPr>
            <p:cNvSpPr>
              <a:spLocks noChangeArrowheads="1"/>
            </p:cNvSpPr>
            <p:nvPr/>
          </p:nvSpPr>
          <p:spPr bwMode="auto">
            <a:xfrm>
              <a:off x="1280"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I postulati di bilancio</a:t>
              </a:r>
            </a:p>
          </p:txBody>
        </p:sp>
      </p:grpSp>
    </p:spTree>
    <p:extLst>
      <p:ext uri="{BB962C8B-B14F-4D97-AF65-F5344CB8AC3E}">
        <p14:creationId xmlns:p14="http://schemas.microsoft.com/office/powerpoint/2010/main" val="24945615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MANUTENZIONI E RIPARAZIONI STRAORDINARIE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30</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Hanno lo scopo di aumentare la capacità produttiva</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Secondo l’OIC 16 vanno capitalizzate. </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Capitalizzazione ed ammortamenti assumono efficacia anche ai fini fiscali sempre nel rispetto dei limiti delle aliquote contenute nel D M 31.12.1988 e delle regole di cui all’articolo 102 del TUIR</a:t>
            </a:r>
          </a:p>
        </p:txBody>
      </p:sp>
    </p:spTree>
    <p:extLst>
      <p:ext uri="{BB962C8B-B14F-4D97-AF65-F5344CB8AC3E}">
        <p14:creationId xmlns:p14="http://schemas.microsoft.com/office/powerpoint/2010/main" val="6832780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MANUTENZIONI E RIPARAZIONI STRAORDINARIE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31</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Hanno lo scopo di aumentare la vita utile di un cespite con modifica del piano originario di ammortamento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Secondo l’OIC 16 vanno capitalizzate. </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Capitalizzazione come OIC. Civilisticamente l’aumento di vita utile del bene può ridurre le quote di ammortamento. La riduzione delle quote ha effetto anche ai fini fiscali</a:t>
            </a:r>
          </a:p>
        </p:txBody>
      </p:sp>
    </p:spTree>
    <p:extLst>
      <p:ext uri="{BB962C8B-B14F-4D97-AF65-F5344CB8AC3E}">
        <p14:creationId xmlns:p14="http://schemas.microsoft.com/office/powerpoint/2010/main" val="2711893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AMMORTAMENTO </a:t>
            </a:r>
            <a:r>
              <a:rPr lang="it-IT" sz="3200" dirty="0" smtClean="0">
                <a:latin typeface="Arial" panose="020B0604020202020204" pitchFamily="34" charset="0"/>
                <a:cs typeface="Arial" panose="020B0604020202020204" pitchFamily="34" charset="0"/>
              </a:rPr>
              <a:t>AUTOVEICOLI</a:t>
            </a:r>
            <a:endParaRPr lang="it-IT" sz="3200"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32</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Ammortamento beni materiali senza applicazione del criterio del costo ammortizzato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2114121"/>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Secondo l’OIC 16 le quote di ammortamento si imputano a C.E. in relazione alla residua possibilità di utilizzo del bene. Il piano di ammortamento deve essere rivisto in relazione alle mutate condizioni di operatività della società</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Le quote di ammortamento si deducono nella misura stabilita dal D M 31 dicembre 1988 e secondo le regole contenute nell’articolo </a:t>
            </a:r>
            <a:r>
              <a:rPr lang="it-IT" sz="1600" dirty="0" smtClean="0">
                <a:solidFill>
                  <a:srgbClr val="000000"/>
                </a:solidFill>
                <a:latin typeface="Arial" panose="020B0604020202020204" pitchFamily="34" charset="0"/>
                <a:cs typeface="Arial" panose="020B0604020202020204" pitchFamily="34" charset="0"/>
              </a:rPr>
              <a:t>164 </a:t>
            </a:r>
            <a:r>
              <a:rPr lang="it-IT" sz="1600" dirty="0">
                <a:solidFill>
                  <a:srgbClr val="000000"/>
                </a:solidFill>
                <a:latin typeface="Arial" panose="020B0604020202020204" pitchFamily="34" charset="0"/>
                <a:cs typeface="Arial" panose="020B0604020202020204" pitchFamily="34" charset="0"/>
              </a:rPr>
              <a:t>del TUIR</a:t>
            </a:r>
          </a:p>
        </p:txBody>
      </p:sp>
    </p:spTree>
    <p:extLst>
      <p:ext uri="{BB962C8B-B14F-4D97-AF65-F5344CB8AC3E}">
        <p14:creationId xmlns:p14="http://schemas.microsoft.com/office/powerpoint/2010/main" val="2216688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LEASING</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33</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In contabilità</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lang="it-IT" sz="1600" dirty="0">
                <a:solidFill>
                  <a:srgbClr val="000000"/>
                </a:solidFill>
                <a:latin typeface="Arial" panose="020B0604020202020204" pitchFamily="34" charset="0"/>
                <a:cs typeface="Arial" panose="020B0604020202020204" pitchFamily="34" charset="0"/>
              </a:rPr>
              <a:t>L’OIC 12 prevede il metodo patrimoniale con l’iscrizione a conto economico dei canoni di leasing. Il bene viene iscritto nell’attivo dello stato patrimoniale nel momento del riscatto</a:t>
            </a: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Come per l’OIC 12. Trova il limite della durata del periodo di deduzione come disposto dall’articolo 102 del TUIR. Si ammortizza il bene nel momento del riscatto</a:t>
            </a:r>
          </a:p>
        </p:txBody>
      </p:sp>
    </p:spTree>
    <p:extLst>
      <p:ext uri="{BB962C8B-B14F-4D97-AF65-F5344CB8AC3E}">
        <p14:creationId xmlns:p14="http://schemas.microsoft.com/office/powerpoint/2010/main" val="568986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34</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L’OIC 15 prevede l’iscrizione attualizzando i flussi finanziari sulla base del tasso di interesse effettivo (ovvero di mercato se divergente)</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Vanno considerati al valore nominale per cui non si tiene conto della differenza negativa o positiva rispetto al valore di iscrizione in bilancio. Si applica l’articolo 106 del TUIR</a:t>
            </a:r>
          </a:p>
        </p:txBody>
      </p:sp>
    </p:spTree>
    <p:extLst>
      <p:ext uri="{BB962C8B-B14F-4D97-AF65-F5344CB8AC3E}">
        <p14:creationId xmlns:p14="http://schemas.microsoft.com/office/powerpoint/2010/main" val="2230008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PERDITE SU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35</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L’OIC 15 prevede l’iscrizione a C.E. solo quando viene meno la titolarità giuridica del credito, ossia si perde la possibilità di esigerlo ovvero sono trasferiti a terzi tutti i rischi e i benefici</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101 del TUIR</a:t>
            </a:r>
          </a:p>
        </p:txBody>
      </p:sp>
    </p:spTree>
    <p:extLst>
      <p:ext uri="{BB962C8B-B14F-4D97-AF65-F5344CB8AC3E}">
        <p14:creationId xmlns:p14="http://schemas.microsoft.com/office/powerpoint/2010/main" val="13828367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ACCANTONAMENTO DI QUIESCENZA E PREVIDENZA</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36</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L’OIC 31 prevede che l’accantonamento è un costo che va stimato dal redattore del bilancio e appostato alla voce B)9 del conto economico</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105 del TUIR</a:t>
            </a:r>
          </a:p>
        </p:txBody>
      </p:sp>
    </p:spTree>
    <p:extLst>
      <p:ext uri="{BB962C8B-B14F-4D97-AF65-F5344CB8AC3E}">
        <p14:creationId xmlns:p14="http://schemas.microsoft.com/office/powerpoint/2010/main" val="12128888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ACCANTONAMENTI RISCHI E SPESE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37</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L’OIC 31 ammette qualsiasi accantonamento nel rispetto della veridicità del bilancio</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Sono deducibili solo quelli richiamati dagli articoli 105, 106 e 107 del TUIR. Gli altri non ammessi generano variazioni in aumento in dichiarazione</a:t>
            </a:r>
          </a:p>
        </p:txBody>
      </p:sp>
    </p:spTree>
    <p:extLst>
      <p:ext uri="{BB962C8B-B14F-4D97-AF65-F5344CB8AC3E}">
        <p14:creationId xmlns:p14="http://schemas.microsoft.com/office/powerpoint/2010/main" val="608781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SPESE ALBERGHIERE E DI SOMMINISTRAZIONE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38</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sono costi per servizi che vengono integralmente appostati alla voce B7 del C.E.</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109 del TUIR. Indeducibilità del 25%.</a:t>
            </a:r>
          </a:p>
        </p:txBody>
      </p:sp>
    </p:spTree>
    <p:extLst>
      <p:ext uri="{BB962C8B-B14F-4D97-AF65-F5344CB8AC3E}">
        <p14:creationId xmlns:p14="http://schemas.microsoft.com/office/powerpoint/2010/main" val="5989716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PLUSVALENZE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39</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si appostano nella voce A5 del C.E.</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86 del TUIR con possibilità di tassazione frazionata in cinque periodi d’imposta</a:t>
            </a:r>
          </a:p>
        </p:txBody>
      </p:sp>
    </p:spTree>
    <p:extLst>
      <p:ext uri="{BB962C8B-B14F-4D97-AF65-F5344CB8AC3E}">
        <p14:creationId xmlns:p14="http://schemas.microsoft.com/office/powerpoint/2010/main" val="2359448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I POSTULATI DEL BILANCIO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4</a:t>
            </a:fld>
            <a:endParaRPr lang="it-IT" altLang="it-IT" sz="1301" dirty="0">
              <a:solidFill>
                <a:srgbClr val="808080"/>
              </a:solidFill>
              <a:latin typeface="Merriweather" pitchFamily="2" charset="0"/>
              <a:cs typeface="Arial"/>
            </a:endParaRPr>
          </a:p>
        </p:txBody>
      </p:sp>
      <p:sp>
        <p:nvSpPr>
          <p:cNvPr id="5" name="AutoShape 4">
            <a:extLst>
              <a:ext uri="{FF2B5EF4-FFF2-40B4-BE49-F238E27FC236}">
                <a16:creationId xmlns="" xmlns:a16="http://schemas.microsoft.com/office/drawing/2014/main" id="{B46ABF63-D786-4D1C-8185-BF4B452FFB36}"/>
              </a:ext>
            </a:extLst>
          </p:cNvPr>
          <p:cNvSpPr>
            <a:spLocks noChangeArrowheads="1"/>
          </p:cNvSpPr>
          <p:nvPr/>
        </p:nvSpPr>
        <p:spPr bwMode="auto">
          <a:xfrm>
            <a:off x="4862212" y="1347610"/>
            <a:ext cx="2538413" cy="2476499"/>
          </a:xfrm>
          <a:prstGeom prst="downArrowCallout">
            <a:avLst>
              <a:gd name="adj1" fmla="val 45208"/>
              <a:gd name="adj2" fmla="val 45208"/>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Per postulati del bilancio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si intendono</a:t>
            </a:r>
          </a:p>
        </p:txBody>
      </p:sp>
      <p:sp>
        <p:nvSpPr>
          <p:cNvPr id="6" name="Rectangle 5">
            <a:extLst>
              <a:ext uri="{FF2B5EF4-FFF2-40B4-BE49-F238E27FC236}">
                <a16:creationId xmlns="" xmlns:a16="http://schemas.microsoft.com/office/drawing/2014/main" id="{B4027402-CDC1-4F40-9709-A239EAAB5AB3}"/>
              </a:ext>
            </a:extLst>
          </p:cNvPr>
          <p:cNvSpPr>
            <a:spLocks noChangeArrowheads="1"/>
          </p:cNvSpPr>
          <p:nvPr/>
        </p:nvSpPr>
        <p:spPr bwMode="auto">
          <a:xfrm>
            <a:off x="4456090" y="3852938"/>
            <a:ext cx="3193961" cy="22320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Sia le disposizioni di cui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all’art. 2423 bis c.c. (Principi di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redazione del bilancio) sia quelle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contenute negli articoli 2423 c.c.</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(Redazione del bilancio) 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2423 ter c.c. (Struttura dello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stato patrimoniale e del conto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economico)</a:t>
            </a:r>
          </a:p>
          <a:p>
            <a:pPr algn="ctr" fontAlgn="base">
              <a:spcBef>
                <a:spcPct val="0"/>
              </a:spcBef>
              <a:spcAft>
                <a:spcPct val="0"/>
              </a:spcAft>
              <a:defRPr/>
            </a:pPr>
            <a:endParaRPr lang="it-IT" altLang="it-IT" sz="2000" kern="0" dirty="0">
              <a:solidFill>
                <a:srgbClr val="000000"/>
              </a:solidFill>
            </a:endParaRPr>
          </a:p>
        </p:txBody>
      </p:sp>
    </p:spTree>
    <p:extLst>
      <p:ext uri="{BB962C8B-B14F-4D97-AF65-F5344CB8AC3E}">
        <p14:creationId xmlns:p14="http://schemas.microsoft.com/office/powerpoint/2010/main" val="1154439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PLUSVALENZE DA LEASE BACK</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normAutofit/>
          </a:bodyPr>
          <a:lstStyle/>
          <a:p>
            <a:pPr marL="0" indent="0">
              <a:lnSpc>
                <a:spcPct val="100000"/>
              </a:lnSpc>
              <a:spcBef>
                <a:spcPct val="20000"/>
              </a:spcBef>
              <a:spcAft>
                <a:spcPct val="0"/>
              </a:spcAft>
              <a:buNone/>
            </a:pPr>
            <a:r>
              <a:rPr lang="it-IT" sz="2000" dirty="0">
                <a:latin typeface="Arial" panose="020B0604020202020204" pitchFamily="34" charset="0"/>
                <a:cs typeface="Arial" panose="020B0604020202020204" pitchFamily="34" charset="0"/>
              </a:rPr>
              <a:t>La ris. n. 77/E del 23 giugno 2017 ha chiarito che la plusvalenza si ripartisce in funzione della durata del contratto di locazione finanziaria ed assumerà rilevanza a partire dal momento in cui inizia a decorrere il contratto di leasing.</a:t>
            </a:r>
          </a:p>
          <a:p>
            <a:pPr marL="0" indent="0">
              <a:lnSpc>
                <a:spcPct val="100000"/>
              </a:lnSpc>
              <a:spcBef>
                <a:spcPct val="20000"/>
              </a:spcBef>
              <a:spcAft>
                <a:spcPct val="0"/>
              </a:spcAft>
              <a:buNone/>
            </a:pPr>
            <a:r>
              <a:rPr lang="it-IT" sz="2000" dirty="0">
                <a:latin typeface="Arial" panose="020B0604020202020204" pitchFamily="34" charset="0"/>
                <a:cs typeface="Arial" panose="020B0604020202020204" pitchFamily="34" charset="0"/>
              </a:rPr>
              <a:t>Si applica il principio di derivazione rafforzata per cui il comportamento contabile assume rilevanza anche ai fini fiscali</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40</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Tree>
    <p:extLst>
      <p:ext uri="{BB962C8B-B14F-4D97-AF65-F5344CB8AC3E}">
        <p14:creationId xmlns:p14="http://schemas.microsoft.com/office/powerpoint/2010/main" val="28141873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PLUSVALENZE (PEX)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41</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si appostano nella voce C15 del C.E. nel momento della cessione della partecipazione</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87 del TUIR con esenzione nella misura del 95%</a:t>
            </a:r>
          </a:p>
        </p:txBody>
      </p:sp>
    </p:spTree>
    <p:extLst>
      <p:ext uri="{BB962C8B-B14F-4D97-AF65-F5344CB8AC3E}">
        <p14:creationId xmlns:p14="http://schemas.microsoft.com/office/powerpoint/2010/main" val="27818372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CONTRIBUTI IN CONTO CAPITALE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42</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si appostano nella voce A5 del C.E. nell’esercizio di riferimento</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88 del TUIR e quindi si dichiarano nel momento dell’incasso con possibilità di tassazione frazionata in cinque esercizi</a:t>
            </a:r>
          </a:p>
        </p:txBody>
      </p:sp>
    </p:spTree>
    <p:extLst>
      <p:ext uri="{BB962C8B-B14F-4D97-AF65-F5344CB8AC3E}">
        <p14:creationId xmlns:p14="http://schemas.microsoft.com/office/powerpoint/2010/main" val="8576986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DIVIDENDI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43</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21 si rilevano nel momento in cui sorge il diritto alla riscossione da parte della società partecipante a seguito della delibera dell’assemblea recante la distribuzione</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89 del TUIR con esclusione dal reddito imponibile nei limiti del 95%.</a:t>
            </a:r>
          </a:p>
        </p:txBody>
      </p:sp>
    </p:spTree>
    <p:extLst>
      <p:ext uri="{BB962C8B-B14F-4D97-AF65-F5344CB8AC3E}">
        <p14:creationId xmlns:p14="http://schemas.microsoft.com/office/powerpoint/2010/main" val="1079421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COMPENSI AGLI AMMINISTRATORI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44</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si appostano nella voce B7 del C.E. nell’esercizio di riferimento</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95 del TUIR e quindi si deducono nel momento della effettiva erogazione</a:t>
            </a:r>
          </a:p>
        </p:txBody>
      </p:sp>
    </p:spTree>
    <p:extLst>
      <p:ext uri="{BB962C8B-B14F-4D97-AF65-F5344CB8AC3E}">
        <p14:creationId xmlns:p14="http://schemas.microsoft.com/office/powerpoint/2010/main" val="73611803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INTERESSI PASSIVI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45</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si imputano a C.E. nell’esercizio di competenza alla voce C17</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96 del TUIR con deducibilità nei limiti del ROL</a:t>
            </a:r>
          </a:p>
        </p:txBody>
      </p:sp>
    </p:spTree>
    <p:extLst>
      <p:ext uri="{BB962C8B-B14F-4D97-AF65-F5344CB8AC3E}">
        <p14:creationId xmlns:p14="http://schemas.microsoft.com/office/powerpoint/2010/main" val="211888113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INTERESSI DI MORA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46</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si imputano a C.E. nell’esercizio di competenza</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109 del TUIR. Si applica il principio di cassa</a:t>
            </a:r>
          </a:p>
        </p:txBody>
      </p:sp>
    </p:spTree>
    <p:extLst>
      <p:ext uri="{BB962C8B-B14F-4D97-AF65-F5344CB8AC3E}">
        <p14:creationId xmlns:p14="http://schemas.microsoft.com/office/powerpoint/2010/main" val="39680687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ONERI DI UTILITA’ SOCIALE </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47</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si imputano a C.E. nell’esercizio di competenza</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100 del TUIR con i limiti ivi stabiliti</a:t>
            </a:r>
          </a:p>
        </p:txBody>
      </p:sp>
    </p:spTree>
    <p:extLst>
      <p:ext uri="{BB962C8B-B14F-4D97-AF65-F5344CB8AC3E}">
        <p14:creationId xmlns:p14="http://schemas.microsoft.com/office/powerpoint/2010/main" val="17686845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SPESE DI RAPPRESENTANZA</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fld id="{CF94EDFE-F01B-46D4-B38C-A3363EC0AEB6}" type="slidenum">
              <a:rPr kumimoji="0" lang="it-IT" altLang="it-IT" sz="1301" b="0" i="0" u="none" strike="noStrike" kern="1200" cap="none" spc="0" normalizeH="0" baseline="0" noProof="0">
                <a:ln>
                  <a:noFill/>
                </a:ln>
                <a:solidFill>
                  <a:srgbClr val="808080"/>
                </a:solidFill>
                <a:effectLst/>
                <a:uLnTx/>
                <a:uFillTx/>
                <a:latin typeface="Merriweather" pitchFamily="2" charset="0"/>
                <a:ea typeface="ＭＳ Ｐゴシック" panose="020B0600070205080204" pitchFamily="34" charset="-128"/>
                <a:cs typeface="Arial"/>
              </a:rPr>
              <a:pPr marL="0" marR="0" lvl="0" indent="0" algn="l" defTabSz="417455" rtl="0" eaLnBrk="1" fontAlgn="base" latinLnBrk="0" hangingPunct="0">
                <a:lnSpc>
                  <a:spcPct val="93000"/>
                </a:lnSpc>
                <a:spcBef>
                  <a:spcPct val="0"/>
                </a:spcBef>
                <a:spcAft>
                  <a:spcPct val="0"/>
                </a:spcAft>
                <a:buClrTx/>
                <a:buSzPct val="100000"/>
                <a:buFontTx/>
                <a:buNone/>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pPr>
              <a:t>48</a:t>
            </a:fld>
            <a:endParaRPr kumimoji="0" lang="it-IT" altLang="it-IT" sz="1301" b="0" i="0" u="none" strike="noStrike" kern="1200" cap="none" spc="0" normalizeH="0" baseline="0" noProof="0" dirty="0">
              <a:ln>
                <a:noFill/>
              </a:ln>
              <a:solidFill>
                <a:srgbClr val="808080"/>
              </a:solidFill>
              <a:effectLst/>
              <a:uLnTx/>
              <a:uFillTx/>
              <a:latin typeface="Merriweather" pitchFamily="2" charset="0"/>
              <a:ea typeface="ＭＳ Ｐゴシック" panose="020B0600070205080204" pitchFamily="34" charset="-128"/>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Iscrizione in bilancio</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it-IT" sz="1800" b="0" i="0" u="none" strike="noStrike" kern="0" cap="none" spc="0" normalizeH="0" baseline="0" noProof="0" dirty="0">
              <a:ln>
                <a:noFill/>
              </a:ln>
              <a:solidFill>
                <a:srgbClr val="FFFFFF"/>
              </a:solidFill>
              <a:effectLst/>
              <a:uLnTx/>
              <a:uFillTx/>
              <a:latin typeface="Arial"/>
              <a:ea typeface="ＭＳ Ｐゴシック"/>
              <a:cs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7"/>
            <a:ext cx="3564228" cy="1880313"/>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Secondo le regole contenute nell’OIC 12 rappresentano voci di costo di acquisto di beni o di prestazioni di servizi regolarmente imputati a C. E. secondo il criterio della natura</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it-IT" sz="16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Si applicano le regole dell’articolo 108 del TUIR con i limiti ivi stabiliti</a:t>
            </a:r>
          </a:p>
        </p:txBody>
      </p:sp>
    </p:spTree>
    <p:extLst>
      <p:ext uri="{BB962C8B-B14F-4D97-AF65-F5344CB8AC3E}">
        <p14:creationId xmlns:p14="http://schemas.microsoft.com/office/powerpoint/2010/main" val="25729373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B3570C38-1B88-40B9-988F-26FA9680743D}"/>
              </a:ext>
            </a:extLst>
          </p:cNvPr>
          <p:cNvSpPr>
            <a:spLocks noGrp="1"/>
          </p:cNvSpPr>
          <p:nvPr>
            <p:ph type="title"/>
          </p:nvPr>
        </p:nvSpPr>
        <p:spPr>
          <a:xfrm>
            <a:off x="1980989" y="476478"/>
            <a:ext cx="8784115" cy="594883"/>
          </a:xfrm>
        </p:spPr>
        <p:txBody>
          <a:bodyPr>
            <a:normAutofit/>
          </a:bodyPr>
          <a:lstStyle/>
          <a:p>
            <a:pPr algn="ctr">
              <a:buFont typeface="Times New Roman" charset="0"/>
              <a:buNone/>
              <a:defRPr/>
            </a:pPr>
            <a:r>
              <a:rPr lang="it-IT" sz="3200" dirty="0" smtClean="0">
                <a:latin typeface="Arial" panose="020B0604020202020204" pitchFamily="34" charset="0"/>
                <a:cs typeface="Arial" panose="020B0604020202020204" pitchFamily="34" charset="0"/>
              </a:rPr>
              <a:t>IRAP</a:t>
            </a:r>
            <a:endParaRPr lang="it-IT" sz="3200"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 xmlns:a16="http://schemas.microsoft.com/office/drawing/2014/main" id="{1787E5D8-2F05-4F68-8BF9-0BD676DBE43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CED817D2-77F6-49DC-94C8-9C8CA68D1F16}"/>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304CE3F3-3E66-4E41-BDB8-2EF41B184575}"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49</a:t>
            </a:fld>
            <a:endParaRPr lang="it-IT" altLang="it-IT" sz="1301" dirty="0">
              <a:solidFill>
                <a:srgbClr val="808080"/>
              </a:solidFill>
              <a:latin typeface="Merriweather" pitchFamily="2" charset="0"/>
              <a:cs typeface="Arial"/>
            </a:endParaRPr>
          </a:p>
        </p:txBody>
      </p:sp>
      <p:pic>
        <p:nvPicPr>
          <p:cNvPr id="5" name="Immagine 4">
            <a:extLst>
              <a:ext uri="{FF2B5EF4-FFF2-40B4-BE49-F238E27FC236}">
                <a16:creationId xmlns="" xmlns:a16="http://schemas.microsoft.com/office/drawing/2014/main" id="{FD5DAA99-FF4B-4577-ACC0-776FFB36FF0B}"/>
              </a:ext>
            </a:extLst>
          </p:cNvPr>
          <p:cNvPicPr>
            <a:picLocks noChangeAspect="1"/>
          </p:cNvPicPr>
          <p:nvPr/>
        </p:nvPicPr>
        <p:blipFill>
          <a:blip r:embed="rId2"/>
          <a:stretch>
            <a:fillRect/>
          </a:stretch>
        </p:blipFill>
        <p:spPr>
          <a:xfrm>
            <a:off x="1326523" y="1250748"/>
            <a:ext cx="9723549" cy="5105602"/>
          </a:xfrm>
          <a:prstGeom prst="rect">
            <a:avLst/>
          </a:prstGeom>
        </p:spPr>
      </p:pic>
    </p:spTree>
    <p:extLst>
      <p:ext uri="{BB962C8B-B14F-4D97-AF65-F5344CB8AC3E}">
        <p14:creationId xmlns:p14="http://schemas.microsoft.com/office/powerpoint/2010/main" val="2805963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PRINCIPIO DI PRUDENZA</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5</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425793AE-284D-40FC-BCE6-45A883F6D156}"/>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La valutazione delle voci di bilancio va fatta secondo prudenza</a:t>
            </a:r>
          </a:p>
        </p:txBody>
      </p:sp>
      <p:sp>
        <p:nvSpPr>
          <p:cNvPr id="6" name="Freccia tridirezionale 5">
            <a:extLst>
              <a:ext uri="{FF2B5EF4-FFF2-40B4-BE49-F238E27FC236}">
                <a16:creationId xmlns="" xmlns:a16="http://schemas.microsoft.com/office/drawing/2014/main" id="{43950366-2046-4587-B105-767020006271}"/>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ndParaRPr>
          </a:p>
        </p:txBody>
      </p:sp>
      <p:sp>
        <p:nvSpPr>
          <p:cNvPr id="7" name="Rettangolo arrotondato 13">
            <a:extLst>
              <a:ext uri="{FF2B5EF4-FFF2-40B4-BE49-F238E27FC236}">
                <a16:creationId xmlns="" xmlns:a16="http://schemas.microsoft.com/office/drawing/2014/main" id="{6161CA44-0227-4200-BF5D-969D32B6DFB7}"/>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Gli utili non realizzati non devono essere contabilizzati mentre tutte le perdite anche se non realizzate devono essere riflesse in bilancio</a:t>
            </a:r>
          </a:p>
        </p:txBody>
      </p:sp>
      <p:sp>
        <p:nvSpPr>
          <p:cNvPr id="8" name="Rettangolo arrotondato 19">
            <a:extLst>
              <a:ext uri="{FF2B5EF4-FFF2-40B4-BE49-F238E27FC236}">
                <a16:creationId xmlns="" xmlns:a16="http://schemas.microsoft.com/office/drawing/2014/main" id="{E9AFF3C0-A4EC-406D-9C6C-C88C1FF08A57}"/>
              </a:ext>
            </a:extLst>
          </p:cNvPr>
          <p:cNvSpPr/>
          <p:nvPr/>
        </p:nvSpPr>
        <p:spPr>
          <a:xfrm>
            <a:off x="6892446" y="3742591"/>
            <a:ext cx="3564228" cy="2001385"/>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Gli utili derivanti dall’iscrizione di imposte anticipate si rilevano se certi. Tale cautela non è prevista per le imposte differite. </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L’iscrizione nell’attivo degli oneri pluriennali è ammessa solo se la recuperabilità è giudicata ragionevolmente certa</a:t>
            </a:r>
          </a:p>
        </p:txBody>
      </p:sp>
    </p:spTree>
    <p:extLst>
      <p:ext uri="{BB962C8B-B14F-4D97-AF65-F5344CB8AC3E}">
        <p14:creationId xmlns:p14="http://schemas.microsoft.com/office/powerpoint/2010/main" val="10529100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CC0C2406-9A9C-4427-B63A-CECA0F0B736A}"/>
              </a:ext>
            </a:extLst>
          </p:cNvPr>
          <p:cNvSpPr>
            <a:spLocks noGrp="1"/>
          </p:cNvSpPr>
          <p:nvPr>
            <p:ph type="title"/>
          </p:nvPr>
        </p:nvSpPr>
        <p:spPr/>
        <p:txBody>
          <a:bodyPr>
            <a:normAutofit/>
          </a:bodyPr>
          <a:lstStyle/>
          <a:p>
            <a:pPr algn="ctr">
              <a:defRPr/>
            </a:pPr>
            <a:r>
              <a:rPr lang="it-IT" sz="3200" dirty="0" smtClean="0">
                <a:latin typeface="Arial" panose="020B0604020202020204" pitchFamily="34" charset="0"/>
                <a:cs typeface="Arial" panose="020B0604020202020204" pitchFamily="34" charset="0"/>
              </a:rPr>
              <a:t>SEGUE: IRAP</a:t>
            </a:r>
            <a:endParaRPr lang="it-IT" sz="3200"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 xmlns:a16="http://schemas.microsoft.com/office/drawing/2014/main" id="{EC14D70A-5D67-48F3-811A-6D309FBA36CE}"/>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1C3F9754-6932-4141-A013-6DEF7939D74F}"/>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pPr>
            <a:fld id="{6D9153E5-9ECC-4D93-A010-E83E1D343E33}" type="slidenum">
              <a:rPr lang="it-IT" altLang="it-IT">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pPr>
              <a:t>50</a:t>
            </a:fld>
            <a:endParaRPr lang="it-IT" altLang="it-IT" dirty="0">
              <a:solidFill>
                <a:srgbClr val="808080"/>
              </a:solidFill>
              <a:latin typeface="Merriweather" pitchFamily="2" charset="0"/>
              <a:cs typeface="Arial"/>
            </a:endParaRPr>
          </a:p>
        </p:txBody>
      </p:sp>
      <p:sp>
        <p:nvSpPr>
          <p:cNvPr id="5" name="Segnaposto contenuto 2">
            <a:extLst>
              <a:ext uri="{FF2B5EF4-FFF2-40B4-BE49-F238E27FC236}">
                <a16:creationId xmlns="" xmlns:a16="http://schemas.microsoft.com/office/drawing/2014/main" id="{B42A8955-A88D-4EB6-885F-4AE2752B2D99}"/>
              </a:ext>
            </a:extLst>
          </p:cNvPr>
          <p:cNvSpPr txBox="1">
            <a:spLocks/>
          </p:cNvSpPr>
          <p:nvPr/>
        </p:nvSpPr>
        <p:spPr bwMode="auto">
          <a:xfrm>
            <a:off x="838200" y="1769269"/>
            <a:ext cx="10314903"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1800">
                <a:solidFill>
                  <a:schemeClr val="tx1"/>
                </a:solidFill>
                <a:latin typeface="+mn-lt"/>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14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1200">
                <a:solidFill>
                  <a:schemeClr val="tx1"/>
                </a:solidFill>
                <a:latin typeface="+mn-lt"/>
              </a:defRPr>
            </a:lvl5pPr>
            <a:lvl6pPr marL="2514600" indent="-228600" algn="l" rtl="0" fontAlgn="base">
              <a:spcBef>
                <a:spcPct val="20000"/>
              </a:spcBef>
              <a:spcAft>
                <a:spcPct val="0"/>
              </a:spcAft>
              <a:buClr>
                <a:schemeClr val="tx1"/>
              </a:buClr>
              <a:buSzPct val="85000"/>
              <a:buChar char="•"/>
              <a:defRPr sz="1400">
                <a:solidFill>
                  <a:schemeClr val="tx1"/>
                </a:solidFill>
                <a:latin typeface="+mn-lt"/>
              </a:defRPr>
            </a:lvl6pPr>
            <a:lvl7pPr marL="2971800" indent="-228600" algn="l" rtl="0" fontAlgn="base">
              <a:spcBef>
                <a:spcPct val="20000"/>
              </a:spcBef>
              <a:spcAft>
                <a:spcPct val="0"/>
              </a:spcAft>
              <a:buClr>
                <a:schemeClr val="tx1"/>
              </a:buClr>
              <a:buSzPct val="85000"/>
              <a:buChar char="•"/>
              <a:defRPr sz="1400">
                <a:solidFill>
                  <a:schemeClr val="tx1"/>
                </a:solidFill>
                <a:latin typeface="+mn-lt"/>
              </a:defRPr>
            </a:lvl7pPr>
            <a:lvl8pPr marL="3429000" indent="-228600" algn="l" rtl="0" fontAlgn="base">
              <a:spcBef>
                <a:spcPct val="20000"/>
              </a:spcBef>
              <a:spcAft>
                <a:spcPct val="0"/>
              </a:spcAft>
              <a:buClr>
                <a:schemeClr val="tx1"/>
              </a:buClr>
              <a:buSzPct val="85000"/>
              <a:buChar char="•"/>
              <a:defRPr sz="1400">
                <a:solidFill>
                  <a:schemeClr val="tx1"/>
                </a:solidFill>
                <a:latin typeface="+mn-lt"/>
              </a:defRPr>
            </a:lvl8pPr>
            <a:lvl9pPr marL="3886200" indent="-228600" algn="l" rtl="0" fontAlgn="base">
              <a:spcBef>
                <a:spcPct val="20000"/>
              </a:spcBef>
              <a:spcAft>
                <a:spcPct val="0"/>
              </a:spcAft>
              <a:buClr>
                <a:schemeClr val="tx1"/>
              </a:buClr>
              <a:buSzPct val="85000"/>
              <a:buChar char="•"/>
              <a:defRPr sz="1400">
                <a:solidFill>
                  <a:schemeClr val="tx1"/>
                </a:solidFill>
                <a:latin typeface="+mn-lt"/>
              </a:defRPr>
            </a:lvl9pPr>
          </a:lstStyle>
          <a:p>
            <a:pPr marL="0" indent="0" algn="just">
              <a:buClr>
                <a:srgbClr val="9A0000"/>
              </a:buClr>
              <a:buNone/>
              <a:defRPr/>
            </a:pPr>
            <a:r>
              <a:rPr lang="it-IT" dirty="0">
                <a:solidFill>
                  <a:srgbClr val="808080"/>
                </a:solidFill>
                <a:cs typeface="Merriweather"/>
              </a:rPr>
              <a:t>“Ai fini IRAP (D.Lgs. 15 dicembre 1997, n. 446), le modifiche introdotte dall’art. 13-bis del D.L. n. 244/2016 riguardano tra l’altro: </a:t>
            </a:r>
          </a:p>
          <a:p>
            <a:pPr marL="0" indent="0" algn="just">
              <a:buClr>
                <a:srgbClr val="9A0000"/>
              </a:buClr>
              <a:buNone/>
              <a:defRPr/>
            </a:pPr>
            <a:endParaRPr lang="it-IT" dirty="0">
              <a:solidFill>
                <a:srgbClr val="808080"/>
              </a:solidFill>
              <a:cs typeface="Merriweather"/>
            </a:endParaRPr>
          </a:p>
          <a:p>
            <a:pPr algn="just">
              <a:buClr>
                <a:srgbClr val="9A0000"/>
              </a:buClr>
              <a:defRPr/>
            </a:pPr>
            <a:r>
              <a:rPr lang="it-IT" dirty="0">
                <a:solidFill>
                  <a:srgbClr val="808080"/>
                </a:solidFill>
                <a:cs typeface="Merriweather"/>
              </a:rPr>
              <a:t>l’art. 5, comma 1, del D.Lgs. n. 446/1997 sulla individuazione dei componenti positivi e negativi del conto economico, con riferimento alle operazioni di trasferimento di aziende o rami d’azienda10; </a:t>
            </a:r>
          </a:p>
          <a:p>
            <a:pPr algn="just">
              <a:buClr>
                <a:srgbClr val="9A0000"/>
              </a:buClr>
              <a:defRPr/>
            </a:pPr>
            <a:r>
              <a:rPr lang="it-IT" dirty="0">
                <a:solidFill>
                  <a:srgbClr val="808080"/>
                </a:solidFill>
                <a:cs typeface="Merriweather"/>
              </a:rPr>
              <a:t>la decorrenza delle nuove modalità di determinazione della base imponibile ed il periodo transitorio (art. 13-bis, comma 6). Come affermato nella relazione illustrativa anche “gli effetti reddituali delle operazioni pregresse saranno trattate sulla base delle modalità di determinazione del valore della produzione netta basato sulle qualificazioni, classificazioni, valutazioni e imputazioni temporali risultanti dal bilancio di esercizio in corso al 31 dicembre 2015.”</a:t>
            </a:r>
          </a:p>
        </p:txBody>
      </p:sp>
    </p:spTree>
    <p:extLst>
      <p:ext uri="{BB962C8B-B14F-4D97-AF65-F5344CB8AC3E}">
        <p14:creationId xmlns:p14="http://schemas.microsoft.com/office/powerpoint/2010/main" val="26056435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smtClean="0">
                <a:latin typeface="Arial" panose="020B0604020202020204" pitchFamily="34" charset="0"/>
                <a:cs typeface="Arial" panose="020B0604020202020204" pitchFamily="34" charset="0"/>
              </a:rPr>
              <a:t>SEGUE: IRAP</a:t>
            </a:r>
            <a:endParaRPr lang="it-IT" sz="3200"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pPr>
            <a:fld id="{CF94EDFE-F01B-46D4-B38C-A3363EC0AEB6}" type="slidenum">
              <a:rPr lang="it-IT" altLang="it-IT">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pPr>
              <a:t>51</a:t>
            </a:fld>
            <a:endParaRPr lang="it-IT" altLang="it-IT" dirty="0">
              <a:solidFill>
                <a:srgbClr val="808080"/>
              </a:solidFill>
              <a:latin typeface="Merriweather" pitchFamily="2" charset="0"/>
              <a:cs typeface="Arial"/>
            </a:endParaRPr>
          </a:p>
        </p:txBody>
      </p:sp>
      <p:sp>
        <p:nvSpPr>
          <p:cNvPr id="5" name="Segnaposto contenuto 2">
            <a:extLst>
              <a:ext uri="{FF2B5EF4-FFF2-40B4-BE49-F238E27FC236}">
                <a16:creationId xmlns="" xmlns:a16="http://schemas.microsoft.com/office/drawing/2014/main" id="{65EF9907-4237-481F-8B4F-B2A5747163EE}"/>
              </a:ext>
            </a:extLst>
          </p:cNvPr>
          <p:cNvSpPr txBox="1">
            <a:spLocks/>
          </p:cNvSpPr>
          <p:nvPr/>
        </p:nvSpPr>
        <p:spPr bwMode="auto">
          <a:xfrm>
            <a:off x="1942605" y="1631409"/>
            <a:ext cx="8229600"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1800">
                <a:solidFill>
                  <a:schemeClr val="tx1"/>
                </a:solidFill>
                <a:latin typeface="+mn-lt"/>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14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1200">
                <a:solidFill>
                  <a:schemeClr val="tx1"/>
                </a:solidFill>
                <a:latin typeface="+mn-lt"/>
              </a:defRPr>
            </a:lvl5pPr>
            <a:lvl6pPr marL="2514600" indent="-228600" algn="l" rtl="0" fontAlgn="base">
              <a:spcBef>
                <a:spcPct val="20000"/>
              </a:spcBef>
              <a:spcAft>
                <a:spcPct val="0"/>
              </a:spcAft>
              <a:buClr>
                <a:schemeClr val="tx1"/>
              </a:buClr>
              <a:buSzPct val="85000"/>
              <a:buChar char="•"/>
              <a:defRPr sz="1400">
                <a:solidFill>
                  <a:schemeClr val="tx1"/>
                </a:solidFill>
                <a:latin typeface="+mn-lt"/>
              </a:defRPr>
            </a:lvl6pPr>
            <a:lvl7pPr marL="2971800" indent="-228600" algn="l" rtl="0" fontAlgn="base">
              <a:spcBef>
                <a:spcPct val="20000"/>
              </a:spcBef>
              <a:spcAft>
                <a:spcPct val="0"/>
              </a:spcAft>
              <a:buClr>
                <a:schemeClr val="tx1"/>
              </a:buClr>
              <a:buSzPct val="85000"/>
              <a:buChar char="•"/>
              <a:defRPr sz="1400">
                <a:solidFill>
                  <a:schemeClr val="tx1"/>
                </a:solidFill>
                <a:latin typeface="+mn-lt"/>
              </a:defRPr>
            </a:lvl7pPr>
            <a:lvl8pPr marL="3429000" indent="-228600" algn="l" rtl="0" fontAlgn="base">
              <a:spcBef>
                <a:spcPct val="20000"/>
              </a:spcBef>
              <a:spcAft>
                <a:spcPct val="0"/>
              </a:spcAft>
              <a:buClr>
                <a:schemeClr val="tx1"/>
              </a:buClr>
              <a:buSzPct val="85000"/>
              <a:buChar char="•"/>
              <a:defRPr sz="1400">
                <a:solidFill>
                  <a:schemeClr val="tx1"/>
                </a:solidFill>
                <a:latin typeface="+mn-lt"/>
              </a:defRPr>
            </a:lvl8pPr>
            <a:lvl9pPr marL="3886200" indent="-228600" algn="l" rtl="0" fontAlgn="base">
              <a:spcBef>
                <a:spcPct val="20000"/>
              </a:spcBef>
              <a:spcAft>
                <a:spcPct val="0"/>
              </a:spcAft>
              <a:buClr>
                <a:schemeClr val="tx1"/>
              </a:buClr>
              <a:buSzPct val="85000"/>
              <a:buChar char="•"/>
              <a:defRPr sz="1400">
                <a:solidFill>
                  <a:schemeClr val="tx1"/>
                </a:solidFill>
                <a:latin typeface="+mn-lt"/>
              </a:defRPr>
            </a:lvl9pPr>
          </a:lstStyle>
          <a:p>
            <a:pPr algn="just">
              <a:buClr>
                <a:srgbClr val="9A0000"/>
              </a:buClr>
              <a:defRPr/>
            </a:pPr>
            <a:r>
              <a:rPr lang="it-IT" altLang="it-IT" sz="2800" dirty="0">
                <a:solidFill>
                  <a:srgbClr val="808080"/>
                </a:solidFill>
                <a:cs typeface="Merriweather"/>
              </a:rPr>
              <a:t>Sono sempre rilevanti le plusvalenze o le minusvalenze derivanti dalla cessione di beni strumentali, sicché in sede di iscrizioni delle componenti reddituali in seguito realizzazione dei beni strumentali è innegabile il collegamento di essi, con i precedenti esercizi, seppur indirettamente con i costi che hanno partecipato alla formazione della base su cui applicare l’aliquota Irap. </a:t>
            </a:r>
          </a:p>
        </p:txBody>
      </p:sp>
    </p:spTree>
    <p:extLst>
      <p:ext uri="{BB962C8B-B14F-4D97-AF65-F5344CB8AC3E}">
        <p14:creationId xmlns:p14="http://schemas.microsoft.com/office/powerpoint/2010/main" val="185123006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smtClean="0">
                <a:latin typeface="Arial" panose="020B0604020202020204" pitchFamily="34" charset="0"/>
                <a:cs typeface="Arial" panose="020B0604020202020204" pitchFamily="34" charset="0"/>
              </a:rPr>
              <a:t>SEGUE: IRAP</a:t>
            </a:r>
            <a:endParaRPr lang="it-IT" sz="3200" dirty="0">
              <a:latin typeface="Arial" panose="020B0604020202020204" pitchFamily="34" charset="0"/>
              <a:cs typeface="Arial" panose="020B0604020202020204" pitchFamily="34" charset="0"/>
            </a:endParaRP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52</a:t>
            </a:fld>
            <a:endParaRPr lang="it-IT" altLang="it-IT" sz="1301" dirty="0">
              <a:solidFill>
                <a:srgbClr val="808080"/>
              </a:solidFill>
              <a:latin typeface="Merriweather" pitchFamily="2" charset="0"/>
              <a:cs typeface="Arial"/>
            </a:endParaRPr>
          </a:p>
        </p:txBody>
      </p:sp>
      <p:sp>
        <p:nvSpPr>
          <p:cNvPr id="5" name="Segnaposto contenuto 2">
            <a:extLst>
              <a:ext uri="{FF2B5EF4-FFF2-40B4-BE49-F238E27FC236}">
                <a16:creationId xmlns="" xmlns:a16="http://schemas.microsoft.com/office/drawing/2014/main" id="{AC42DFB3-FE76-41C6-A302-964B125ABF62}"/>
              </a:ext>
            </a:extLst>
          </p:cNvPr>
          <p:cNvSpPr txBox="1">
            <a:spLocks/>
          </p:cNvSpPr>
          <p:nvPr/>
        </p:nvSpPr>
        <p:spPr bwMode="auto">
          <a:xfrm>
            <a:off x="1933700" y="1702138"/>
            <a:ext cx="8104909" cy="324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folHlink"/>
              </a:buClr>
              <a:buSzPct val="75000"/>
              <a:buFont typeface="Wingdings" panose="05000000000000000000" pitchFamily="2" charset="2"/>
              <a:buChar char="n"/>
              <a:defRPr sz="20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anose="05000000000000000000" pitchFamily="2" charset="2"/>
              <a:buChar char="n"/>
              <a:defRPr sz="1800">
                <a:solidFill>
                  <a:schemeClr val="tx1"/>
                </a:solidFill>
                <a:latin typeface="+mn-lt"/>
              </a:defRPr>
            </a:lvl2pPr>
            <a:lvl3pPr marL="1143000" indent="-228600" algn="l" rtl="0" eaLnBrk="0" fontAlgn="base" hangingPunct="0">
              <a:spcBef>
                <a:spcPct val="20000"/>
              </a:spcBef>
              <a:spcAft>
                <a:spcPct val="0"/>
              </a:spcAft>
              <a:buClr>
                <a:schemeClr val="tx2"/>
              </a:buClr>
              <a:buChar char="•"/>
              <a:defRPr sz="1600">
                <a:solidFill>
                  <a:schemeClr val="tx1"/>
                </a:solidFill>
                <a:latin typeface="+mn-lt"/>
              </a:defRPr>
            </a:lvl3pPr>
            <a:lvl4pPr marL="1600200" indent="-228600" algn="l" rtl="0" eaLnBrk="0" fontAlgn="base" hangingPunct="0">
              <a:spcBef>
                <a:spcPct val="20000"/>
              </a:spcBef>
              <a:spcAft>
                <a:spcPct val="0"/>
              </a:spcAft>
              <a:buClr>
                <a:schemeClr val="hlink"/>
              </a:buClr>
              <a:buChar char="•"/>
              <a:defRPr sz="1400">
                <a:solidFill>
                  <a:schemeClr val="tx1"/>
                </a:solidFill>
                <a:latin typeface="+mn-lt"/>
              </a:defRPr>
            </a:lvl4pPr>
            <a:lvl5pPr marL="2057400" indent="-228600" algn="l" rtl="0" eaLnBrk="0" fontAlgn="base" hangingPunct="0">
              <a:spcBef>
                <a:spcPct val="20000"/>
              </a:spcBef>
              <a:spcAft>
                <a:spcPct val="0"/>
              </a:spcAft>
              <a:buClr>
                <a:schemeClr val="tx1"/>
              </a:buClr>
              <a:buSzPct val="85000"/>
              <a:buChar char="•"/>
              <a:defRPr sz="1200">
                <a:solidFill>
                  <a:schemeClr val="tx1"/>
                </a:solidFill>
                <a:latin typeface="+mn-lt"/>
              </a:defRPr>
            </a:lvl5pPr>
            <a:lvl6pPr marL="2514600" indent="-228600" algn="l" rtl="0" fontAlgn="base">
              <a:spcBef>
                <a:spcPct val="20000"/>
              </a:spcBef>
              <a:spcAft>
                <a:spcPct val="0"/>
              </a:spcAft>
              <a:buClr>
                <a:schemeClr val="tx1"/>
              </a:buClr>
              <a:buSzPct val="85000"/>
              <a:buChar char="•"/>
              <a:defRPr sz="1400">
                <a:solidFill>
                  <a:schemeClr val="tx1"/>
                </a:solidFill>
                <a:latin typeface="+mn-lt"/>
              </a:defRPr>
            </a:lvl6pPr>
            <a:lvl7pPr marL="2971800" indent="-228600" algn="l" rtl="0" fontAlgn="base">
              <a:spcBef>
                <a:spcPct val="20000"/>
              </a:spcBef>
              <a:spcAft>
                <a:spcPct val="0"/>
              </a:spcAft>
              <a:buClr>
                <a:schemeClr val="tx1"/>
              </a:buClr>
              <a:buSzPct val="85000"/>
              <a:buChar char="•"/>
              <a:defRPr sz="1400">
                <a:solidFill>
                  <a:schemeClr val="tx1"/>
                </a:solidFill>
                <a:latin typeface="+mn-lt"/>
              </a:defRPr>
            </a:lvl7pPr>
            <a:lvl8pPr marL="3429000" indent="-228600" algn="l" rtl="0" fontAlgn="base">
              <a:spcBef>
                <a:spcPct val="20000"/>
              </a:spcBef>
              <a:spcAft>
                <a:spcPct val="0"/>
              </a:spcAft>
              <a:buClr>
                <a:schemeClr val="tx1"/>
              </a:buClr>
              <a:buSzPct val="85000"/>
              <a:buChar char="•"/>
              <a:defRPr sz="1400">
                <a:solidFill>
                  <a:schemeClr val="tx1"/>
                </a:solidFill>
                <a:latin typeface="+mn-lt"/>
              </a:defRPr>
            </a:lvl8pPr>
            <a:lvl9pPr marL="3886200" indent="-228600" algn="l" rtl="0" fontAlgn="base">
              <a:spcBef>
                <a:spcPct val="20000"/>
              </a:spcBef>
              <a:spcAft>
                <a:spcPct val="0"/>
              </a:spcAft>
              <a:buClr>
                <a:schemeClr val="tx1"/>
              </a:buClr>
              <a:buSzPct val="85000"/>
              <a:buChar char="•"/>
              <a:defRPr sz="1400">
                <a:solidFill>
                  <a:schemeClr val="tx1"/>
                </a:solidFill>
                <a:latin typeface="+mn-lt"/>
              </a:defRPr>
            </a:lvl9pPr>
          </a:lstStyle>
          <a:p>
            <a:pPr algn="just">
              <a:buClr>
                <a:srgbClr val="9A0000"/>
              </a:buClr>
              <a:defRPr/>
            </a:pPr>
            <a:r>
              <a:rPr lang="it-IT" altLang="it-IT" sz="2800" dirty="0">
                <a:solidFill>
                  <a:srgbClr val="808080"/>
                </a:solidFill>
                <a:cs typeface="Merriweather"/>
              </a:rPr>
              <a:t>Le novità in bilancio NON influiscono sulla determinazione dell’Irap, poiché le plusvalenze e le minusvalenze derivanti dalla cessione di beni strumentali già erano ricompresi, per cui si procede con il medesimo raziocino. </a:t>
            </a:r>
          </a:p>
          <a:p>
            <a:pPr algn="just">
              <a:buClr>
                <a:srgbClr val="9A0000"/>
              </a:buClr>
              <a:defRPr/>
            </a:pPr>
            <a:endParaRPr lang="it-IT" altLang="it-IT" sz="2800" dirty="0">
              <a:solidFill>
                <a:srgbClr val="808080"/>
              </a:solidFill>
              <a:cs typeface="Merriweather"/>
            </a:endParaRPr>
          </a:p>
          <a:p>
            <a:pPr algn="just">
              <a:buClr>
                <a:srgbClr val="9A0000"/>
              </a:buClr>
              <a:defRPr/>
            </a:pPr>
            <a:r>
              <a:rPr lang="it-IT" altLang="it-IT" sz="2800" b="1" dirty="0">
                <a:solidFill>
                  <a:srgbClr val="808080"/>
                </a:solidFill>
                <a:cs typeface="Merriweather"/>
              </a:rPr>
              <a:t>Indipendentemente dalla loro nuova collocazione all’interno delle sezione ordinarie, come in passato, sono elementi idonei ai fini Irap. </a:t>
            </a:r>
          </a:p>
        </p:txBody>
      </p:sp>
    </p:spTree>
    <p:extLst>
      <p:ext uri="{BB962C8B-B14F-4D97-AF65-F5344CB8AC3E}">
        <p14:creationId xmlns:p14="http://schemas.microsoft.com/office/powerpoint/2010/main" val="9628263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2735394" y="2246860"/>
            <a:ext cx="6077273" cy="1470730"/>
          </a:xfrm>
        </p:spPr>
        <p:txBody>
          <a:bodyPr>
            <a:normAutofit/>
          </a:bodyPr>
          <a:lstStyle/>
          <a:p>
            <a:pPr>
              <a:buFont typeface="Times New Roman" charset="0"/>
              <a:buNone/>
              <a:defRPr/>
            </a:pPr>
            <a:r>
              <a:rPr lang="it-IT" sz="3200" dirty="0">
                <a:latin typeface="Arial" panose="020B0604020202020204" pitchFamily="34" charset="0"/>
                <a:cs typeface="Arial" panose="020B0604020202020204" pitchFamily="34" charset="0"/>
              </a:rPr>
              <a:t>PATRIMONIO NETTO</a:t>
            </a:r>
          </a:p>
        </p:txBody>
      </p:sp>
    </p:spTree>
    <p:extLst>
      <p:ext uri="{BB962C8B-B14F-4D97-AF65-F5344CB8AC3E}">
        <p14:creationId xmlns:p14="http://schemas.microsoft.com/office/powerpoint/2010/main" val="38177782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PATRIMONIO NETTO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normAutofit/>
          </a:bodyPr>
          <a:lstStyle/>
          <a:p>
            <a:pPr marL="0" indent="0">
              <a:lnSpc>
                <a:spcPct val="100000"/>
              </a:lnSpc>
              <a:spcBef>
                <a:spcPct val="20000"/>
              </a:spcBef>
              <a:spcAft>
                <a:spcPct val="0"/>
              </a:spcAft>
              <a:buNone/>
            </a:pPr>
            <a:r>
              <a:rPr lang="it-IT" sz="2000" dirty="0">
                <a:latin typeface="Arial" panose="020B0604020202020204" pitchFamily="34" charset="0"/>
                <a:cs typeface="Arial" panose="020B0604020202020204" pitchFamily="34" charset="0"/>
              </a:rPr>
              <a:t>Le voci che formano il Patrimonio netto:</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Capitale sociale;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Riserva da soprapprezzo delle azioni;</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Riserva di rivalutazione;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Riserva legale;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Riserve statutarie;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Altre riserve, distintamente indicate;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Riserva per operazioni di copertura dei flussi finanziari attesi;</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Utili (perdite) portati a nuovo;</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Utile (perdita) dell’esercizio</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Riserva negativa per azioni proprie in portafoglio.</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54</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52981323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838200" y="75090"/>
            <a:ext cx="10515600" cy="1325563"/>
          </a:xfrm>
        </p:spPr>
        <p:txBody>
          <a:bodyPr/>
          <a:lstStyle/>
          <a:p>
            <a:pPr algn="ctr">
              <a:buFont typeface="Times New Roman" charset="0"/>
              <a:buNone/>
              <a:defRPr/>
            </a:pPr>
            <a:r>
              <a:rPr lang="it-IT" sz="3200" dirty="0">
                <a:latin typeface="Arial" panose="020B0604020202020204" pitchFamily="34" charset="0"/>
                <a:cs typeface="Arial" panose="020B0604020202020204" pitchFamily="34" charset="0"/>
              </a:rPr>
              <a:t>INFORMATIVA</a:t>
            </a:r>
            <a:endParaRPr lang="it-IT" dirty="0">
              <a:latin typeface="Merriweather" panose="00000500000000000000" pitchFamily="2" charset="0"/>
            </a:endParaRP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55</a:t>
            </a:fld>
            <a:endParaRPr lang="it-IT" altLang="it-IT" sz="1301" dirty="0">
              <a:solidFill>
                <a:srgbClr val="808080"/>
              </a:solidFill>
              <a:latin typeface="Merriweather" pitchFamily="2" charset="0"/>
              <a:cs typeface="Arial"/>
            </a:endParaRPr>
          </a:p>
        </p:txBody>
      </p:sp>
      <p:sp>
        <p:nvSpPr>
          <p:cNvPr id="5" name="AutoShape 3">
            <a:extLst>
              <a:ext uri="{FF2B5EF4-FFF2-40B4-BE49-F238E27FC236}">
                <a16:creationId xmlns="" xmlns:a16="http://schemas.microsoft.com/office/drawing/2014/main" id="{710967E5-B922-4874-8550-D8F04CC93C71}"/>
              </a:ext>
            </a:extLst>
          </p:cNvPr>
          <p:cNvSpPr>
            <a:spLocks noChangeArrowheads="1"/>
          </p:cNvSpPr>
          <p:nvPr/>
        </p:nvSpPr>
        <p:spPr bwMode="auto">
          <a:xfrm>
            <a:off x="2996822" y="1289051"/>
            <a:ext cx="1997869"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L’art. 2427 c. c.</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richiede di</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indicare nella</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nota integrativa</a:t>
            </a:r>
          </a:p>
        </p:txBody>
      </p:sp>
      <p:sp>
        <p:nvSpPr>
          <p:cNvPr id="6" name="Freccia in giù 5">
            <a:extLst>
              <a:ext uri="{FF2B5EF4-FFF2-40B4-BE49-F238E27FC236}">
                <a16:creationId xmlns="" xmlns:a16="http://schemas.microsoft.com/office/drawing/2014/main" id="{7BF3F802-0F2E-46EE-A37E-8B28DC1E4BDE}"/>
              </a:ext>
            </a:extLst>
          </p:cNvPr>
          <p:cNvSpPr/>
          <p:nvPr/>
        </p:nvSpPr>
        <p:spPr>
          <a:xfrm>
            <a:off x="3455831" y="3846006"/>
            <a:ext cx="363474" cy="978408"/>
          </a:xfrm>
          <a:prstGeom prst="down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ndParaRPr>
          </a:p>
        </p:txBody>
      </p:sp>
      <p:sp>
        <p:nvSpPr>
          <p:cNvPr id="7" name="Rettangolo 6">
            <a:extLst>
              <a:ext uri="{FF2B5EF4-FFF2-40B4-BE49-F238E27FC236}">
                <a16:creationId xmlns="" xmlns:a16="http://schemas.microsoft.com/office/drawing/2014/main" id="{6BE10272-1586-4295-8EA8-B65601C20303}"/>
              </a:ext>
            </a:extLst>
          </p:cNvPr>
          <p:cNvSpPr/>
          <p:nvPr/>
        </p:nvSpPr>
        <p:spPr>
          <a:xfrm>
            <a:off x="2820473" y="4860420"/>
            <a:ext cx="1755820" cy="1192650"/>
          </a:xfrm>
          <a:prstGeom prst="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La proposta di destinazione degli utili o di coperture delle perdite</a:t>
            </a:r>
          </a:p>
        </p:txBody>
      </p:sp>
      <p:sp>
        <p:nvSpPr>
          <p:cNvPr id="8" name="Rectangle 6">
            <a:extLst>
              <a:ext uri="{FF2B5EF4-FFF2-40B4-BE49-F238E27FC236}">
                <a16:creationId xmlns="" xmlns:a16="http://schemas.microsoft.com/office/drawing/2014/main" id="{EDD49558-2139-48C8-AD06-9474410B8719}"/>
              </a:ext>
            </a:extLst>
          </p:cNvPr>
          <p:cNvSpPr>
            <a:spLocks noChangeArrowheads="1"/>
          </p:cNvSpPr>
          <p:nvPr/>
        </p:nvSpPr>
        <p:spPr bwMode="auto">
          <a:xfrm>
            <a:off x="5231607" y="1094760"/>
            <a:ext cx="4144213"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Le variazioni intervenute nella consistenza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delle voci del patrimonio netto </a:t>
            </a:r>
          </a:p>
        </p:txBody>
      </p:sp>
      <p:sp>
        <p:nvSpPr>
          <p:cNvPr id="9" name="Rectangle 6">
            <a:extLst>
              <a:ext uri="{FF2B5EF4-FFF2-40B4-BE49-F238E27FC236}">
                <a16:creationId xmlns="" xmlns:a16="http://schemas.microsoft.com/office/drawing/2014/main" id="{F0FE589E-3B83-45FA-8577-110DF2DAE1EF}"/>
              </a:ext>
            </a:extLst>
          </p:cNvPr>
          <p:cNvSpPr>
            <a:spLocks noChangeArrowheads="1"/>
          </p:cNvSpPr>
          <p:nvPr/>
        </p:nvSpPr>
        <p:spPr bwMode="auto">
          <a:xfrm>
            <a:off x="5209022" y="1899415"/>
            <a:ext cx="4166798"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composizione della voce «altre riserve» </a:t>
            </a:r>
          </a:p>
        </p:txBody>
      </p:sp>
      <p:sp>
        <p:nvSpPr>
          <p:cNvPr id="10" name="Rectangle 5">
            <a:extLst>
              <a:ext uri="{FF2B5EF4-FFF2-40B4-BE49-F238E27FC236}">
                <a16:creationId xmlns="" xmlns:a16="http://schemas.microsoft.com/office/drawing/2014/main" id="{67A77737-FC30-402A-8F74-F5576FE0DD20}"/>
              </a:ext>
            </a:extLst>
          </p:cNvPr>
          <p:cNvSpPr>
            <a:spLocks noChangeArrowheads="1"/>
          </p:cNvSpPr>
          <p:nvPr/>
        </p:nvSpPr>
        <p:spPr bwMode="auto">
          <a:xfrm>
            <a:off x="5231606" y="2714836"/>
            <a:ext cx="4144214" cy="6687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L’indicazione in modo analitico delle voci del</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patrimonio netto</a:t>
            </a:r>
          </a:p>
        </p:txBody>
      </p:sp>
      <p:sp>
        <p:nvSpPr>
          <p:cNvPr id="11" name="Rectangle 4">
            <a:extLst>
              <a:ext uri="{FF2B5EF4-FFF2-40B4-BE49-F238E27FC236}">
                <a16:creationId xmlns="" xmlns:a16="http://schemas.microsoft.com/office/drawing/2014/main" id="{7341EC9C-5CDE-4CB1-A4F8-AE9898AA2FEC}"/>
              </a:ext>
            </a:extLst>
          </p:cNvPr>
          <p:cNvSpPr>
            <a:spLocks noChangeArrowheads="1"/>
          </p:cNvSpPr>
          <p:nvPr/>
        </p:nvSpPr>
        <p:spPr bwMode="auto">
          <a:xfrm>
            <a:off x="5231606" y="3446656"/>
            <a:ext cx="4144214" cy="967860"/>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numero e il valore nominale di ciascuna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categoria di azioni della società ed il numero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 e il valore nominale delle nuove azioni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della società sottoscritte durante l’esercizio</a:t>
            </a:r>
          </a:p>
        </p:txBody>
      </p:sp>
      <p:sp>
        <p:nvSpPr>
          <p:cNvPr id="12" name="Rectangle 7">
            <a:extLst>
              <a:ext uri="{FF2B5EF4-FFF2-40B4-BE49-F238E27FC236}">
                <a16:creationId xmlns="" xmlns:a16="http://schemas.microsoft.com/office/drawing/2014/main" id="{EDB763E5-7CCB-4B89-8397-C350897E3A30}"/>
              </a:ext>
            </a:extLst>
          </p:cNvPr>
          <p:cNvSpPr>
            <a:spLocks noChangeArrowheads="1"/>
          </p:cNvSpPr>
          <p:nvPr/>
        </p:nvSpPr>
        <p:spPr bwMode="auto">
          <a:xfrm>
            <a:off x="5231606" y="4460946"/>
            <a:ext cx="4144214" cy="1079398"/>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Le azioni di godimento, le obbligazioni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convertibili in azioni e i titoli o valori simili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emessi dalla società, specificando il loro numero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di azioni e i diritti che essi attribuiscono</a:t>
            </a:r>
          </a:p>
        </p:txBody>
      </p:sp>
      <p:sp>
        <p:nvSpPr>
          <p:cNvPr id="13" name="Rectangle 6">
            <a:extLst>
              <a:ext uri="{FF2B5EF4-FFF2-40B4-BE49-F238E27FC236}">
                <a16:creationId xmlns="" xmlns:a16="http://schemas.microsoft.com/office/drawing/2014/main" id="{9A97E961-70FB-46BB-BB61-8AFACA7501A2}"/>
              </a:ext>
            </a:extLst>
          </p:cNvPr>
          <p:cNvSpPr>
            <a:spLocks noChangeArrowheads="1"/>
          </p:cNvSpPr>
          <p:nvPr/>
        </p:nvSpPr>
        <p:spPr bwMode="auto">
          <a:xfrm>
            <a:off x="5231606" y="5588185"/>
            <a:ext cx="4144214" cy="744939"/>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numero e le caratteristiche degli altri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strumenti finanziari</a:t>
            </a:r>
          </a:p>
        </p:txBody>
      </p:sp>
    </p:spTree>
    <p:extLst>
      <p:ext uri="{BB962C8B-B14F-4D97-AF65-F5344CB8AC3E}">
        <p14:creationId xmlns:p14="http://schemas.microsoft.com/office/powerpoint/2010/main" val="132797273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LE ALTRE RISERVE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noAutofit/>
          </a:bodyPr>
          <a:lstStyle/>
          <a:p>
            <a:pPr marL="0" indent="0">
              <a:lnSpc>
                <a:spcPct val="100000"/>
              </a:lnSpc>
              <a:spcBef>
                <a:spcPct val="20000"/>
              </a:spcBef>
              <a:spcAft>
                <a:spcPct val="0"/>
              </a:spcAft>
              <a:buNone/>
            </a:pPr>
            <a:r>
              <a:rPr lang="it-IT" sz="2000" dirty="0">
                <a:latin typeface="Arial" panose="020B0604020202020204" pitchFamily="34" charset="0"/>
                <a:cs typeface="Arial" panose="020B0604020202020204" pitchFamily="34" charset="0"/>
              </a:rPr>
              <a:t>Si indicano in questa voce: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La riserva straordinaria;</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La riserva da riduzione capitale sociale;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La riserva da deroghe ex articolo 2423 codice civile;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La riserva da conguaglio utili in corso;</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La riserva azioni (quote) della società controllante;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La riserva da rivalutazione delle partecipazioni;</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I versamenti in conto aumento di capitale;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I versamenti in conto futuro aumento di capitale;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I versamenti in conto capitale;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I versamenti a copertura perdite</a:t>
            </a:r>
          </a:p>
          <a:p>
            <a:pPr marL="514350" indent="-514350">
              <a:lnSpc>
                <a:spcPct val="100000"/>
              </a:lnSpc>
              <a:spcBef>
                <a:spcPct val="20000"/>
              </a:spcBef>
              <a:spcAft>
                <a:spcPct val="0"/>
              </a:spcAft>
              <a:buFont typeface="+mj-lt"/>
              <a:buAutoNum type="arabicPeriod"/>
            </a:pPr>
            <a:r>
              <a:rPr lang="it-IT" sz="2000" dirty="0">
                <a:latin typeface="Arial" panose="020B0604020202020204" pitchFamily="34" charset="0"/>
                <a:cs typeface="Arial" panose="020B0604020202020204" pitchFamily="34" charset="0"/>
              </a:rPr>
              <a:t>La riserva per utili su cambi non realizzati </a:t>
            </a:r>
          </a:p>
          <a:p>
            <a:pPr>
              <a:buFont typeface="Times New Roman" charset="0"/>
              <a:buNone/>
              <a:defRPr/>
            </a:pPr>
            <a:endParaRPr lang="it-IT" sz="2000" dirty="0">
              <a:latin typeface="Arial" panose="020B0604020202020204" pitchFamily="34" charset="0"/>
              <a:cs typeface="Arial" panose="020B0604020202020204" pitchFamily="34" charset="0"/>
            </a:endParaRP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56</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16755067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UTILIZZO DELLE RISERVE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57</a:t>
            </a:fld>
            <a:endParaRPr lang="it-IT" altLang="it-IT" sz="1301" dirty="0">
              <a:solidFill>
                <a:srgbClr val="808080"/>
              </a:solidFill>
              <a:latin typeface="Merriweather" pitchFamily="2" charset="0"/>
              <a:cs typeface="Arial"/>
            </a:endParaRPr>
          </a:p>
        </p:txBody>
      </p:sp>
      <p:sp>
        <p:nvSpPr>
          <p:cNvPr id="5" name="Rettangolo arrotondato 5">
            <a:extLst>
              <a:ext uri="{FF2B5EF4-FFF2-40B4-BE49-F238E27FC236}">
                <a16:creationId xmlns="" xmlns:a16="http://schemas.microsoft.com/office/drawing/2014/main" id="{3B4AB18B-3D2D-4E4A-87C0-F0EA74FBB886}"/>
              </a:ext>
            </a:extLst>
          </p:cNvPr>
          <p:cNvSpPr/>
          <p:nvPr/>
        </p:nvSpPr>
        <p:spPr>
          <a:xfrm>
            <a:off x="1981201" y="1391876"/>
            <a:ext cx="1796603" cy="2073500"/>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La disponibilità riguarda la possibilità di utilizzo della riserva</a:t>
            </a:r>
          </a:p>
        </p:txBody>
      </p:sp>
      <p:sp>
        <p:nvSpPr>
          <p:cNvPr id="6" name="Freccia a destra 5">
            <a:extLst>
              <a:ext uri="{FF2B5EF4-FFF2-40B4-BE49-F238E27FC236}">
                <a16:creationId xmlns="" xmlns:a16="http://schemas.microsoft.com/office/drawing/2014/main" id="{D72672A6-FB5F-48E5-960A-2143D8A68B41}"/>
              </a:ext>
            </a:extLst>
          </p:cNvPr>
          <p:cNvSpPr/>
          <p:nvPr/>
        </p:nvSpPr>
        <p:spPr>
          <a:xfrm rot="2565058">
            <a:off x="3726288" y="3602673"/>
            <a:ext cx="733806" cy="484632"/>
          </a:xfrm>
          <a:prstGeom prst="right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ndParaRPr>
          </a:p>
        </p:txBody>
      </p:sp>
      <p:sp>
        <p:nvSpPr>
          <p:cNvPr id="7" name="Rettangolo arrotondato 8">
            <a:extLst>
              <a:ext uri="{FF2B5EF4-FFF2-40B4-BE49-F238E27FC236}">
                <a16:creationId xmlns="" xmlns:a16="http://schemas.microsoft.com/office/drawing/2014/main" id="{96C2A16B-C732-475A-857D-915D1C0190F6}"/>
              </a:ext>
            </a:extLst>
          </p:cNvPr>
          <p:cNvSpPr/>
          <p:nvPr/>
        </p:nvSpPr>
        <p:spPr>
          <a:xfrm>
            <a:off x="4595612" y="1424069"/>
            <a:ext cx="2762687" cy="207349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La nozione di distribuibilità della riserva può non coincidere con quella di disponibilità</a:t>
            </a:r>
          </a:p>
        </p:txBody>
      </p:sp>
      <p:sp>
        <p:nvSpPr>
          <p:cNvPr id="8" name="Rettangolo arrotondato 10">
            <a:extLst>
              <a:ext uri="{FF2B5EF4-FFF2-40B4-BE49-F238E27FC236}">
                <a16:creationId xmlns="" xmlns:a16="http://schemas.microsoft.com/office/drawing/2014/main" id="{817DA971-D245-4567-9BB2-67948664DB6B}"/>
              </a:ext>
            </a:extLst>
          </p:cNvPr>
          <p:cNvSpPr/>
          <p:nvPr/>
        </p:nvSpPr>
        <p:spPr>
          <a:xfrm>
            <a:off x="8066476" y="1424069"/>
            <a:ext cx="1896423" cy="2073500"/>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La distribuibilità riguarda la possibilità di erogazione ai soci di somme prelevabili dalle riserve</a:t>
            </a:r>
          </a:p>
        </p:txBody>
      </p:sp>
      <p:sp>
        <p:nvSpPr>
          <p:cNvPr id="9" name="Freccia in giù 8">
            <a:extLst>
              <a:ext uri="{FF2B5EF4-FFF2-40B4-BE49-F238E27FC236}">
                <a16:creationId xmlns="" xmlns:a16="http://schemas.microsoft.com/office/drawing/2014/main" id="{9FF86793-A54C-48EA-A411-E932FF7D8336}"/>
              </a:ext>
            </a:extLst>
          </p:cNvPr>
          <p:cNvSpPr/>
          <p:nvPr/>
        </p:nvSpPr>
        <p:spPr>
          <a:xfrm>
            <a:off x="5732526" y="3606084"/>
            <a:ext cx="363474" cy="978408"/>
          </a:xfrm>
          <a:prstGeom prst="down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ndParaRPr>
          </a:p>
        </p:txBody>
      </p:sp>
      <p:sp>
        <p:nvSpPr>
          <p:cNvPr id="10" name="Freccia a sinistra 9">
            <a:extLst>
              <a:ext uri="{FF2B5EF4-FFF2-40B4-BE49-F238E27FC236}">
                <a16:creationId xmlns="" xmlns:a16="http://schemas.microsoft.com/office/drawing/2014/main" id="{D03005E7-9EF6-4E60-B1C0-5228721EE12F}"/>
              </a:ext>
            </a:extLst>
          </p:cNvPr>
          <p:cNvSpPr/>
          <p:nvPr/>
        </p:nvSpPr>
        <p:spPr>
          <a:xfrm rot="18758204">
            <a:off x="7293177" y="3731807"/>
            <a:ext cx="978408" cy="363474"/>
          </a:xfrm>
          <a:prstGeom prst="left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ndParaRPr>
          </a:p>
        </p:txBody>
      </p:sp>
      <p:sp>
        <p:nvSpPr>
          <p:cNvPr id="11" name="Rettangolo arrotondato 11">
            <a:extLst>
              <a:ext uri="{FF2B5EF4-FFF2-40B4-BE49-F238E27FC236}">
                <a16:creationId xmlns="" xmlns:a16="http://schemas.microsoft.com/office/drawing/2014/main" id="{3271C72D-6581-4916-8EAB-73BA9649A3CC}"/>
              </a:ext>
            </a:extLst>
          </p:cNvPr>
          <p:cNvSpPr/>
          <p:nvPr/>
        </p:nvSpPr>
        <p:spPr>
          <a:xfrm>
            <a:off x="4595612" y="4693009"/>
            <a:ext cx="2804551" cy="1759306"/>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Una riserva può essere disponibile ma non distribuibile</a:t>
            </a:r>
          </a:p>
        </p:txBody>
      </p:sp>
    </p:spTree>
    <p:extLst>
      <p:ext uri="{BB962C8B-B14F-4D97-AF65-F5344CB8AC3E}">
        <p14:creationId xmlns:p14="http://schemas.microsoft.com/office/powerpoint/2010/main" val="31096339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UTILIZZO DELLE RISERVE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58</a:t>
            </a:fld>
            <a:endParaRPr lang="it-IT" altLang="it-IT" sz="1301" dirty="0">
              <a:solidFill>
                <a:srgbClr val="808080"/>
              </a:solidFill>
              <a:latin typeface="Merriweather" pitchFamily="2" charset="0"/>
              <a:cs typeface="Arial"/>
            </a:endParaRPr>
          </a:p>
        </p:txBody>
      </p:sp>
      <p:sp>
        <p:nvSpPr>
          <p:cNvPr id="5" name="AutoShape 4">
            <a:extLst>
              <a:ext uri="{FF2B5EF4-FFF2-40B4-BE49-F238E27FC236}">
                <a16:creationId xmlns="" xmlns:a16="http://schemas.microsoft.com/office/drawing/2014/main" id="{39E1FF19-2B9B-4483-88ED-ED1EE828FF73}"/>
              </a:ext>
            </a:extLst>
          </p:cNvPr>
          <p:cNvSpPr>
            <a:spLocks noChangeArrowheads="1"/>
          </p:cNvSpPr>
          <p:nvPr/>
        </p:nvSpPr>
        <p:spPr bwMode="auto">
          <a:xfrm>
            <a:off x="1777285" y="1460502"/>
            <a:ext cx="2074573" cy="2016125"/>
          </a:xfrm>
          <a:prstGeom prst="downArrowCallout">
            <a:avLst>
              <a:gd name="adj1" fmla="val 39291"/>
              <a:gd name="adj2" fmla="val 39291"/>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Utilizzo per aumento </a:t>
            </a:r>
          </a:p>
          <a:p>
            <a:pPr algn="ctr" fontAlgn="base">
              <a:spcBef>
                <a:spcPct val="0"/>
              </a:spcBef>
              <a:spcAft>
                <a:spcPct val="0"/>
              </a:spcAft>
              <a:defRPr/>
            </a:pPr>
            <a:r>
              <a:rPr lang="it-IT" altLang="it-IT" sz="1600" dirty="0">
                <a:solidFill>
                  <a:srgbClr val="000000"/>
                </a:solidFill>
                <a:cs typeface="Arial" panose="020B0604020202020204" pitchFamily="34" charset="0"/>
              </a:rPr>
              <a:t>del capitale</a:t>
            </a:r>
          </a:p>
        </p:txBody>
      </p:sp>
      <p:sp>
        <p:nvSpPr>
          <p:cNvPr id="6" name="Rectangle 6">
            <a:extLst>
              <a:ext uri="{FF2B5EF4-FFF2-40B4-BE49-F238E27FC236}">
                <a16:creationId xmlns="" xmlns:a16="http://schemas.microsoft.com/office/drawing/2014/main" id="{0B8B3958-3F96-49F3-8022-2518FE653059}"/>
              </a:ext>
            </a:extLst>
          </p:cNvPr>
          <p:cNvSpPr>
            <a:spLocks noChangeArrowheads="1"/>
          </p:cNvSpPr>
          <p:nvPr/>
        </p:nvSpPr>
        <p:spPr bwMode="auto">
          <a:xfrm>
            <a:off x="1777285" y="3659190"/>
            <a:ext cx="2074572"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400" dirty="0">
                <a:solidFill>
                  <a:srgbClr val="000000"/>
                </a:solidFill>
                <a:cs typeface="Arial" panose="020B0604020202020204" pitchFamily="34" charset="0"/>
              </a:rPr>
              <a:t>Riserva da sop. azioni;</a:t>
            </a:r>
          </a:p>
          <a:p>
            <a:pPr algn="ctr" fontAlgn="base">
              <a:spcBef>
                <a:spcPct val="0"/>
              </a:spcBef>
              <a:spcAft>
                <a:spcPct val="0"/>
              </a:spcAft>
              <a:defRPr/>
            </a:pPr>
            <a:r>
              <a:rPr lang="it-IT" altLang="it-IT" sz="1400" dirty="0">
                <a:solidFill>
                  <a:srgbClr val="000000"/>
                </a:solidFill>
                <a:cs typeface="Arial" panose="020B0604020202020204" pitchFamily="34" charset="0"/>
              </a:rPr>
              <a:t>Riserva da conv. obblig.</a:t>
            </a:r>
          </a:p>
          <a:p>
            <a:pPr algn="ctr" fontAlgn="base">
              <a:spcBef>
                <a:spcPct val="0"/>
              </a:spcBef>
              <a:spcAft>
                <a:spcPct val="0"/>
              </a:spcAft>
              <a:defRPr/>
            </a:pPr>
            <a:r>
              <a:rPr lang="it-IT" altLang="it-IT" sz="1400" dirty="0">
                <a:solidFill>
                  <a:srgbClr val="000000"/>
                </a:solidFill>
                <a:cs typeface="Arial" panose="020B0604020202020204" pitchFamily="34" charset="0"/>
              </a:rPr>
              <a:t>Riserva utili netti cambi</a:t>
            </a:r>
          </a:p>
          <a:p>
            <a:pPr algn="ctr" fontAlgn="base">
              <a:spcBef>
                <a:spcPct val="0"/>
              </a:spcBef>
              <a:spcAft>
                <a:spcPct val="0"/>
              </a:spcAft>
              <a:defRPr/>
            </a:pPr>
            <a:r>
              <a:rPr lang="it-IT" altLang="it-IT" sz="1400" dirty="0">
                <a:solidFill>
                  <a:srgbClr val="000000"/>
                </a:solidFill>
                <a:cs typeface="Arial" panose="020B0604020202020204" pitchFamily="34" charset="0"/>
              </a:rPr>
              <a:t>Riserva da deroghe </a:t>
            </a:r>
          </a:p>
          <a:p>
            <a:pPr algn="ctr" fontAlgn="base">
              <a:spcBef>
                <a:spcPct val="0"/>
              </a:spcBef>
              <a:spcAft>
                <a:spcPct val="0"/>
              </a:spcAft>
              <a:defRPr/>
            </a:pPr>
            <a:r>
              <a:rPr lang="it-IT" altLang="it-IT" sz="1400" dirty="0">
                <a:solidFill>
                  <a:srgbClr val="000000"/>
                </a:solidFill>
                <a:cs typeface="Arial" panose="020B0604020202020204" pitchFamily="34" charset="0"/>
              </a:rPr>
              <a:t>ex art. 2423 c.c.</a:t>
            </a:r>
          </a:p>
          <a:p>
            <a:pPr algn="ctr" fontAlgn="base">
              <a:spcBef>
                <a:spcPct val="0"/>
              </a:spcBef>
              <a:spcAft>
                <a:spcPct val="0"/>
              </a:spcAft>
              <a:defRPr/>
            </a:pPr>
            <a:r>
              <a:rPr lang="it-IT" altLang="it-IT" sz="1400" dirty="0">
                <a:solidFill>
                  <a:srgbClr val="000000"/>
                </a:solidFill>
                <a:cs typeface="Arial" panose="020B0604020202020204" pitchFamily="34" charset="0"/>
              </a:rPr>
              <a:t>Utili portati a nuovo</a:t>
            </a:r>
          </a:p>
        </p:txBody>
      </p:sp>
      <p:sp>
        <p:nvSpPr>
          <p:cNvPr id="7" name="AutoShape 5">
            <a:extLst>
              <a:ext uri="{FF2B5EF4-FFF2-40B4-BE49-F238E27FC236}">
                <a16:creationId xmlns="" xmlns:a16="http://schemas.microsoft.com/office/drawing/2014/main" id="{AA632086-2A7D-4953-B631-B0C4D1F8F89A}"/>
              </a:ext>
            </a:extLst>
          </p:cNvPr>
          <p:cNvSpPr>
            <a:spLocks noChangeArrowheads="1"/>
          </p:cNvSpPr>
          <p:nvPr/>
        </p:nvSpPr>
        <p:spPr bwMode="auto">
          <a:xfrm>
            <a:off x="4118728" y="1460501"/>
            <a:ext cx="1766107" cy="2016125"/>
          </a:xfrm>
          <a:prstGeom prst="downArrowCallout">
            <a:avLst>
              <a:gd name="adj1" fmla="val 38386"/>
              <a:gd name="adj2" fmla="val 38386"/>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Utilizzo copertura</a:t>
            </a:r>
          </a:p>
          <a:p>
            <a:pPr algn="ctr" fontAlgn="base">
              <a:spcBef>
                <a:spcPct val="0"/>
              </a:spcBef>
              <a:spcAft>
                <a:spcPct val="0"/>
              </a:spcAft>
              <a:defRPr/>
            </a:pPr>
            <a:r>
              <a:rPr lang="it-IT" altLang="it-IT" sz="1600" dirty="0">
                <a:solidFill>
                  <a:srgbClr val="000000"/>
                </a:solidFill>
                <a:cs typeface="Arial" panose="020B0604020202020204" pitchFamily="34" charset="0"/>
              </a:rPr>
              <a:t>perdite esercizio</a:t>
            </a:r>
          </a:p>
        </p:txBody>
      </p:sp>
      <p:sp>
        <p:nvSpPr>
          <p:cNvPr id="8" name="Rectangle 7">
            <a:extLst>
              <a:ext uri="{FF2B5EF4-FFF2-40B4-BE49-F238E27FC236}">
                <a16:creationId xmlns="" xmlns:a16="http://schemas.microsoft.com/office/drawing/2014/main" id="{5978F49C-B58B-49B4-8243-FB2DDFB0B234}"/>
              </a:ext>
            </a:extLst>
          </p:cNvPr>
          <p:cNvSpPr>
            <a:spLocks noChangeArrowheads="1"/>
          </p:cNvSpPr>
          <p:nvPr/>
        </p:nvSpPr>
        <p:spPr bwMode="auto">
          <a:xfrm>
            <a:off x="3983980" y="3659189"/>
            <a:ext cx="2014917"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400" dirty="0">
                <a:solidFill>
                  <a:srgbClr val="000000"/>
                </a:solidFill>
                <a:cs typeface="Arial" panose="020B0604020202020204" pitchFamily="34" charset="0"/>
              </a:rPr>
              <a:t>Riserva legale</a:t>
            </a:r>
          </a:p>
          <a:p>
            <a:pPr algn="ctr" fontAlgn="base">
              <a:spcBef>
                <a:spcPct val="0"/>
              </a:spcBef>
              <a:spcAft>
                <a:spcPct val="0"/>
              </a:spcAft>
              <a:defRPr/>
            </a:pPr>
            <a:r>
              <a:rPr lang="it-IT" altLang="it-IT" sz="1400" dirty="0">
                <a:solidFill>
                  <a:srgbClr val="000000"/>
                </a:solidFill>
                <a:cs typeface="Arial" panose="020B0604020202020204" pitchFamily="34" charset="0"/>
              </a:rPr>
              <a:t>Riserva da sop. azioni</a:t>
            </a:r>
          </a:p>
          <a:p>
            <a:pPr algn="ctr" fontAlgn="base">
              <a:spcBef>
                <a:spcPct val="0"/>
              </a:spcBef>
              <a:spcAft>
                <a:spcPct val="0"/>
              </a:spcAft>
              <a:defRPr/>
            </a:pPr>
            <a:r>
              <a:rPr lang="it-IT" altLang="it-IT" sz="1400" dirty="0">
                <a:solidFill>
                  <a:srgbClr val="000000"/>
                </a:solidFill>
                <a:cs typeface="Arial" panose="020B0604020202020204" pitchFamily="34" charset="0"/>
              </a:rPr>
              <a:t>Riserva da cov. obblig.</a:t>
            </a:r>
          </a:p>
          <a:p>
            <a:pPr algn="ctr" fontAlgn="base">
              <a:spcBef>
                <a:spcPct val="0"/>
              </a:spcBef>
              <a:spcAft>
                <a:spcPct val="0"/>
              </a:spcAft>
              <a:defRPr/>
            </a:pPr>
            <a:r>
              <a:rPr lang="it-IT" altLang="it-IT" sz="1400" dirty="0">
                <a:solidFill>
                  <a:srgbClr val="000000"/>
                </a:solidFill>
                <a:cs typeface="Arial" panose="020B0604020202020204" pitchFamily="34" charset="0"/>
              </a:rPr>
              <a:t>Riserva utili netti cambi</a:t>
            </a:r>
          </a:p>
          <a:p>
            <a:pPr algn="ctr" fontAlgn="base">
              <a:spcBef>
                <a:spcPct val="0"/>
              </a:spcBef>
              <a:spcAft>
                <a:spcPct val="0"/>
              </a:spcAft>
              <a:defRPr/>
            </a:pPr>
            <a:r>
              <a:rPr lang="it-IT" altLang="it-IT" sz="1400" dirty="0">
                <a:solidFill>
                  <a:srgbClr val="000000"/>
                </a:solidFill>
                <a:cs typeface="Arial" panose="020B0604020202020204" pitchFamily="34" charset="0"/>
              </a:rPr>
              <a:t>Riserva da deroghe</a:t>
            </a:r>
          </a:p>
          <a:p>
            <a:pPr algn="ctr" fontAlgn="base">
              <a:spcBef>
                <a:spcPct val="0"/>
              </a:spcBef>
              <a:spcAft>
                <a:spcPct val="0"/>
              </a:spcAft>
              <a:defRPr/>
            </a:pPr>
            <a:r>
              <a:rPr lang="it-IT" altLang="it-IT" sz="1400" dirty="0">
                <a:solidFill>
                  <a:srgbClr val="000000"/>
                </a:solidFill>
                <a:cs typeface="Arial" panose="020B0604020202020204" pitchFamily="34" charset="0"/>
              </a:rPr>
              <a:t>ex art 2423 c. c.</a:t>
            </a:r>
          </a:p>
          <a:p>
            <a:pPr algn="ctr" fontAlgn="base">
              <a:spcBef>
                <a:spcPct val="0"/>
              </a:spcBef>
              <a:spcAft>
                <a:spcPct val="0"/>
              </a:spcAft>
              <a:defRPr/>
            </a:pPr>
            <a:r>
              <a:rPr lang="it-IT" altLang="it-IT" sz="1400" dirty="0">
                <a:solidFill>
                  <a:srgbClr val="000000"/>
                </a:solidFill>
                <a:cs typeface="Arial" panose="020B0604020202020204" pitchFamily="34" charset="0"/>
              </a:rPr>
              <a:t>Utili portati a nuovo</a:t>
            </a:r>
          </a:p>
        </p:txBody>
      </p:sp>
      <p:sp>
        <p:nvSpPr>
          <p:cNvPr id="9" name="AutoShape 4">
            <a:extLst>
              <a:ext uri="{FF2B5EF4-FFF2-40B4-BE49-F238E27FC236}">
                <a16:creationId xmlns="" xmlns:a16="http://schemas.microsoft.com/office/drawing/2014/main" id="{38DE75CD-F178-43D3-8555-E6D3E7F3ED92}"/>
              </a:ext>
            </a:extLst>
          </p:cNvPr>
          <p:cNvSpPr>
            <a:spLocks noChangeArrowheads="1"/>
          </p:cNvSpPr>
          <p:nvPr/>
        </p:nvSpPr>
        <p:spPr bwMode="auto">
          <a:xfrm>
            <a:off x="6151705" y="1460501"/>
            <a:ext cx="1870656" cy="2016125"/>
          </a:xfrm>
          <a:prstGeom prst="downArrowCallout">
            <a:avLst>
              <a:gd name="adj1" fmla="val 39291"/>
              <a:gd name="adj2" fmla="val 39291"/>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Riserve distribuibili</a:t>
            </a:r>
          </a:p>
        </p:txBody>
      </p:sp>
      <p:sp>
        <p:nvSpPr>
          <p:cNvPr id="10" name="Rectangle 6">
            <a:extLst>
              <a:ext uri="{FF2B5EF4-FFF2-40B4-BE49-F238E27FC236}">
                <a16:creationId xmlns="" xmlns:a16="http://schemas.microsoft.com/office/drawing/2014/main" id="{87652CC7-0A56-4412-AD9F-2A867114FE33}"/>
              </a:ext>
            </a:extLst>
          </p:cNvPr>
          <p:cNvSpPr>
            <a:spLocks noChangeArrowheads="1"/>
          </p:cNvSpPr>
          <p:nvPr/>
        </p:nvSpPr>
        <p:spPr bwMode="auto">
          <a:xfrm>
            <a:off x="6151704" y="3659189"/>
            <a:ext cx="2090775"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400" dirty="0">
                <a:solidFill>
                  <a:srgbClr val="000000"/>
                </a:solidFill>
                <a:cs typeface="Arial" panose="020B0604020202020204" pitchFamily="34" charset="0"/>
              </a:rPr>
              <a:t>Riserva da sop. azioni</a:t>
            </a:r>
          </a:p>
          <a:p>
            <a:pPr algn="ctr" fontAlgn="base">
              <a:spcBef>
                <a:spcPct val="0"/>
              </a:spcBef>
              <a:spcAft>
                <a:spcPct val="0"/>
              </a:spcAft>
              <a:defRPr/>
            </a:pPr>
            <a:r>
              <a:rPr lang="it-IT" altLang="it-IT" sz="1400" dirty="0">
                <a:solidFill>
                  <a:srgbClr val="000000"/>
                </a:solidFill>
                <a:cs typeface="Arial" panose="020B0604020202020204" pitchFamily="34" charset="0"/>
              </a:rPr>
              <a:t>Riserva da conv. obblig.</a:t>
            </a:r>
          </a:p>
          <a:p>
            <a:pPr algn="ctr" fontAlgn="base">
              <a:spcBef>
                <a:spcPct val="0"/>
              </a:spcBef>
              <a:spcAft>
                <a:spcPct val="0"/>
              </a:spcAft>
              <a:defRPr/>
            </a:pPr>
            <a:r>
              <a:rPr lang="it-IT" altLang="it-IT" sz="1400" dirty="0">
                <a:solidFill>
                  <a:srgbClr val="000000"/>
                </a:solidFill>
                <a:cs typeface="Arial" panose="020B0604020202020204" pitchFamily="34" charset="0"/>
              </a:rPr>
              <a:t>Utili portati a nuovo</a:t>
            </a:r>
          </a:p>
        </p:txBody>
      </p:sp>
      <p:sp>
        <p:nvSpPr>
          <p:cNvPr id="11" name="AutoShape 4">
            <a:extLst>
              <a:ext uri="{FF2B5EF4-FFF2-40B4-BE49-F238E27FC236}">
                <a16:creationId xmlns="" xmlns:a16="http://schemas.microsoft.com/office/drawing/2014/main" id="{FB794A36-9BA3-4A3C-B097-1A089011F465}"/>
              </a:ext>
            </a:extLst>
          </p:cNvPr>
          <p:cNvSpPr>
            <a:spLocks noChangeArrowheads="1"/>
          </p:cNvSpPr>
          <p:nvPr/>
        </p:nvSpPr>
        <p:spPr bwMode="auto">
          <a:xfrm>
            <a:off x="8339622" y="1482628"/>
            <a:ext cx="1870656" cy="2016125"/>
          </a:xfrm>
          <a:prstGeom prst="downArrowCallout">
            <a:avLst>
              <a:gd name="adj1" fmla="val 39291"/>
              <a:gd name="adj2" fmla="val 39291"/>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Riserve vincolate</a:t>
            </a:r>
          </a:p>
        </p:txBody>
      </p:sp>
      <p:sp>
        <p:nvSpPr>
          <p:cNvPr id="13" name="Rectangle 6">
            <a:extLst>
              <a:ext uri="{FF2B5EF4-FFF2-40B4-BE49-F238E27FC236}">
                <a16:creationId xmlns="" xmlns:a16="http://schemas.microsoft.com/office/drawing/2014/main" id="{19BC3C0F-59B7-47BD-A47D-5833CBC27DEB}"/>
              </a:ext>
            </a:extLst>
          </p:cNvPr>
          <p:cNvSpPr>
            <a:spLocks noChangeArrowheads="1"/>
          </p:cNvSpPr>
          <p:nvPr/>
        </p:nvSpPr>
        <p:spPr bwMode="auto">
          <a:xfrm>
            <a:off x="8339622" y="3659189"/>
            <a:ext cx="1870656"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400" dirty="0">
                <a:solidFill>
                  <a:srgbClr val="000000"/>
                </a:solidFill>
                <a:cs typeface="Arial" panose="020B0604020202020204" pitchFamily="34" charset="0"/>
              </a:rPr>
              <a:t>Riserva negativa </a:t>
            </a:r>
          </a:p>
          <a:p>
            <a:pPr algn="ctr" fontAlgn="base">
              <a:spcBef>
                <a:spcPct val="0"/>
              </a:spcBef>
              <a:spcAft>
                <a:spcPct val="0"/>
              </a:spcAft>
              <a:defRPr/>
            </a:pPr>
            <a:r>
              <a:rPr lang="it-IT" altLang="it-IT" sz="1400" dirty="0">
                <a:solidFill>
                  <a:srgbClr val="000000"/>
                </a:solidFill>
                <a:cs typeface="Arial" panose="020B0604020202020204" pitchFamily="34" charset="0"/>
              </a:rPr>
              <a:t>per azioni </a:t>
            </a:r>
          </a:p>
          <a:p>
            <a:pPr algn="ctr" fontAlgn="base">
              <a:spcBef>
                <a:spcPct val="0"/>
              </a:spcBef>
              <a:spcAft>
                <a:spcPct val="0"/>
              </a:spcAft>
              <a:defRPr/>
            </a:pPr>
            <a:r>
              <a:rPr lang="it-IT" altLang="it-IT" sz="1400" dirty="0">
                <a:solidFill>
                  <a:srgbClr val="000000"/>
                </a:solidFill>
                <a:cs typeface="Arial" panose="020B0604020202020204" pitchFamily="34" charset="0"/>
              </a:rPr>
              <a:t>proprie in portafoglio</a:t>
            </a:r>
          </a:p>
          <a:p>
            <a:pPr algn="ctr" fontAlgn="base">
              <a:spcBef>
                <a:spcPct val="0"/>
              </a:spcBef>
              <a:spcAft>
                <a:spcPct val="0"/>
              </a:spcAft>
              <a:defRPr/>
            </a:pPr>
            <a:endParaRPr lang="it-IT" altLang="it-IT" sz="1400" dirty="0">
              <a:solidFill>
                <a:srgbClr val="000000"/>
              </a:solidFill>
              <a:latin typeface="+mn-lt"/>
            </a:endParaRPr>
          </a:p>
        </p:txBody>
      </p:sp>
    </p:spTree>
    <p:extLst>
      <p:ext uri="{BB962C8B-B14F-4D97-AF65-F5344CB8AC3E}">
        <p14:creationId xmlns:p14="http://schemas.microsoft.com/office/powerpoint/2010/main" val="403366010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373487" y="365125"/>
            <a:ext cx="11372045" cy="1325563"/>
          </a:xfrm>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RINUNCIA AL CREDITO DA PARTE DEI SOCI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2015211" y="1612185"/>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59</a:t>
            </a:fld>
            <a:endParaRPr lang="it-IT" altLang="it-IT" sz="1301" dirty="0">
              <a:solidFill>
                <a:srgbClr val="808080"/>
              </a:solidFill>
              <a:latin typeface="Merriweather" pitchFamily="2" charset="0"/>
              <a:cs typeface="Arial"/>
            </a:endParaRPr>
          </a:p>
        </p:txBody>
      </p:sp>
      <p:sp>
        <p:nvSpPr>
          <p:cNvPr id="5" name="AutoShape 6">
            <a:extLst>
              <a:ext uri="{FF2B5EF4-FFF2-40B4-BE49-F238E27FC236}">
                <a16:creationId xmlns="" xmlns:a16="http://schemas.microsoft.com/office/drawing/2014/main" id="{8D2B1C28-31C1-4576-AE87-B70389CA11BF}"/>
              </a:ext>
            </a:extLst>
          </p:cNvPr>
          <p:cNvSpPr>
            <a:spLocks noChangeArrowheads="1"/>
          </p:cNvSpPr>
          <p:nvPr/>
        </p:nvSpPr>
        <p:spPr bwMode="auto">
          <a:xfrm>
            <a:off x="4790301" y="1612185"/>
            <a:ext cx="2538413" cy="2592387"/>
          </a:xfrm>
          <a:prstGeom prst="downArrowCallout">
            <a:avLst>
              <a:gd name="adj1" fmla="val 32639"/>
              <a:gd name="adj2" fmla="val 32639"/>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rinuncia del credito da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parte del socio </a:t>
            </a:r>
          </a:p>
        </p:txBody>
      </p:sp>
      <p:sp>
        <p:nvSpPr>
          <p:cNvPr id="6" name="Rectangle 7">
            <a:extLst>
              <a:ext uri="{FF2B5EF4-FFF2-40B4-BE49-F238E27FC236}">
                <a16:creationId xmlns="" xmlns:a16="http://schemas.microsoft.com/office/drawing/2014/main" id="{3856F962-842B-483E-AB7D-FBACCC5EFFB6}"/>
              </a:ext>
            </a:extLst>
          </p:cNvPr>
          <p:cNvSpPr>
            <a:spLocks noChangeArrowheads="1"/>
          </p:cNvSpPr>
          <p:nvPr/>
        </p:nvSpPr>
        <p:spPr bwMode="auto">
          <a:xfrm>
            <a:off x="4526921" y="4344696"/>
            <a:ext cx="3065172" cy="201771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Si configura come apporto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di patrimonio.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 una posta di patrimonio netto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avente natura di riserva di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capitale </a:t>
            </a:r>
          </a:p>
        </p:txBody>
      </p:sp>
    </p:spTree>
    <p:extLst>
      <p:ext uri="{BB962C8B-B14F-4D97-AF65-F5344CB8AC3E}">
        <p14:creationId xmlns:p14="http://schemas.microsoft.com/office/powerpoint/2010/main" val="58353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PRINCIPIO DELLA CONTINUITA’ AZIENDALE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a:t>
            </a:fld>
            <a:endParaRPr lang="it-IT" altLang="it-IT" sz="1301" dirty="0">
              <a:solidFill>
                <a:srgbClr val="808080"/>
              </a:solidFill>
              <a:latin typeface="Merriweather" pitchFamily="2" charset="0"/>
              <a:cs typeface="Arial"/>
            </a:endParaRPr>
          </a:p>
        </p:txBody>
      </p:sp>
      <p:sp>
        <p:nvSpPr>
          <p:cNvPr id="5" name="Rectangle 4">
            <a:extLst>
              <a:ext uri="{FF2B5EF4-FFF2-40B4-BE49-F238E27FC236}">
                <a16:creationId xmlns="" xmlns:a16="http://schemas.microsoft.com/office/drawing/2014/main" id="{D22C4430-3C8C-4582-B92C-24540167857F}"/>
              </a:ext>
            </a:extLst>
          </p:cNvPr>
          <p:cNvSpPr>
            <a:spLocks noChangeArrowheads="1"/>
          </p:cNvSpPr>
          <p:nvPr/>
        </p:nvSpPr>
        <p:spPr bwMode="auto">
          <a:xfrm>
            <a:off x="2833352" y="1704183"/>
            <a:ext cx="3047147"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valutazione delle voci di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bilancio deve essere fatta nella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prospettiva della continuazione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dell’attività</a:t>
            </a:r>
          </a:p>
        </p:txBody>
      </p:sp>
      <p:sp>
        <p:nvSpPr>
          <p:cNvPr id="6" name="AutoShape 5">
            <a:extLst>
              <a:ext uri="{FF2B5EF4-FFF2-40B4-BE49-F238E27FC236}">
                <a16:creationId xmlns="" xmlns:a16="http://schemas.microsoft.com/office/drawing/2014/main"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7" name="Rectangle 6">
            <a:extLst>
              <a:ext uri="{FF2B5EF4-FFF2-40B4-BE49-F238E27FC236}">
                <a16:creationId xmlns="" xmlns:a16="http://schemas.microsoft.com/office/drawing/2014/main" id="{78AF1A20-E629-4109-80F2-341E30E0D5FC}"/>
              </a:ext>
            </a:extLst>
          </p:cNvPr>
          <p:cNvSpPr>
            <a:spLocks noChangeArrowheads="1"/>
          </p:cNvSpPr>
          <p:nvPr/>
        </p:nvSpPr>
        <p:spPr bwMode="auto">
          <a:xfrm>
            <a:off x="2833352" y="4541839"/>
            <a:ext cx="2938205"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 meno che non intervenga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una delle cause di scioglimento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previste dall’art. 2484 c.c. </a:t>
            </a:r>
          </a:p>
        </p:txBody>
      </p:sp>
      <p:sp>
        <p:nvSpPr>
          <p:cNvPr id="8" name="AutoShape 7">
            <a:extLst>
              <a:ext uri="{FF2B5EF4-FFF2-40B4-BE49-F238E27FC236}">
                <a16:creationId xmlns="" xmlns:a16="http://schemas.microsoft.com/office/drawing/2014/main"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9" name="Rectangle 8">
            <a:extLst>
              <a:ext uri="{FF2B5EF4-FFF2-40B4-BE49-F238E27FC236}">
                <a16:creationId xmlns="" xmlns:a16="http://schemas.microsoft.com/office/drawing/2014/main" id="{9EE7813B-EBCD-4419-A2A2-E53A3851398A}"/>
              </a:ext>
            </a:extLst>
          </p:cNvPr>
          <p:cNvSpPr>
            <a:spLocks noChangeArrowheads="1"/>
          </p:cNvSpPr>
          <p:nvPr/>
        </p:nvSpPr>
        <p:spPr bwMode="auto">
          <a:xfrm>
            <a:off x="6798470" y="4095482"/>
            <a:ext cx="2847806"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Se gli amministratori sono a</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conoscenza che si possono</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verificare le cause previste</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dall’art. 2484 c.c. ne devono</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tenere conto nella redazione </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del bilancio e darne adeguata</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informativa</a:t>
            </a:r>
          </a:p>
        </p:txBody>
      </p:sp>
    </p:spTree>
    <p:extLst>
      <p:ext uri="{BB962C8B-B14F-4D97-AF65-F5344CB8AC3E}">
        <p14:creationId xmlns:p14="http://schemas.microsoft.com/office/powerpoint/2010/main" val="384611550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CONTABILITA’</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506828" y="1690688"/>
            <a:ext cx="9846972" cy="4519878"/>
          </a:xfrm>
        </p:spPr>
        <p:txBody>
          <a:bodyPr>
            <a:normAutofit fontScale="92500" lnSpcReduction="20000"/>
          </a:bodyPr>
          <a:lstStyle/>
          <a:p>
            <a:pPr>
              <a:buFont typeface="Times New Roman" charset="0"/>
              <a:buNone/>
              <a:defRPr/>
            </a:pPr>
            <a:r>
              <a:rPr lang="it-IT" sz="2600" dirty="0">
                <a:latin typeface="Arial" panose="020B0604020202020204" pitchFamily="34" charset="0"/>
                <a:cs typeface="Arial" panose="020B0604020202020204" pitchFamily="34" charset="0"/>
              </a:rPr>
              <a:t>1) Se trattasi di debiti verso soci iscritti nella voce D 3) del passivo dello Stato Patrimoniale:</a:t>
            </a:r>
          </a:p>
          <a:p>
            <a:pPr>
              <a:buFont typeface="Times New Roman" charset="0"/>
              <a:buNone/>
              <a:defRPr/>
            </a:pPr>
            <a:r>
              <a:rPr lang="it-IT" sz="2600" dirty="0">
                <a:latin typeface="Arial" panose="020B0604020202020204" pitchFamily="34" charset="0"/>
                <a:cs typeface="Arial" panose="020B0604020202020204" pitchFamily="34" charset="0"/>
              </a:rPr>
              <a:t>Debiti verso soci per finanziamenti      a              Altre riserve</a:t>
            </a:r>
          </a:p>
          <a:p>
            <a:pPr>
              <a:buFont typeface="Times New Roman" charset="0"/>
              <a:buNone/>
              <a:defRPr/>
            </a:pPr>
            <a:r>
              <a:rPr lang="it-IT" sz="2600" dirty="0">
                <a:latin typeface="Arial" panose="020B0604020202020204" pitchFamily="34" charset="0"/>
                <a:cs typeface="Arial" panose="020B0604020202020204" pitchFamily="34" charset="0"/>
              </a:rPr>
              <a:t>2) Se trattasi di debiti verso fornitori (soci imprenditori) iscritti nella voce D 7) del passivo dello Stato Patrimoniale</a:t>
            </a:r>
          </a:p>
          <a:p>
            <a:pPr>
              <a:buFont typeface="Times New Roman" charset="0"/>
              <a:buNone/>
              <a:defRPr/>
            </a:pPr>
            <a:r>
              <a:rPr lang="it-IT" sz="2600" dirty="0">
                <a:latin typeface="Arial" panose="020B0604020202020204" pitchFamily="34" charset="0"/>
                <a:cs typeface="Arial" panose="020B0604020202020204" pitchFamily="34" charset="0"/>
              </a:rPr>
              <a:t>Fornitori                      a            Altre riserve</a:t>
            </a:r>
          </a:p>
          <a:p>
            <a:pPr>
              <a:buFont typeface="Times New Roman" charset="0"/>
              <a:buNone/>
              <a:defRPr/>
            </a:pPr>
            <a:r>
              <a:rPr lang="it-IT" sz="2600" dirty="0">
                <a:latin typeface="Arial" panose="020B0604020202020204" pitchFamily="34" charset="0"/>
                <a:cs typeface="Arial" panose="020B0604020202020204" pitchFamily="34" charset="0"/>
              </a:rPr>
              <a:t>3) Se trattasi di debiti verso fornitori nei confronti di imprese controllate, collegate o controllanti, rispettivamente iscritti nelle voci D 9), D 10) e D 11) e, pertanto, qualora si tratti di Debiti verso controllanti:</a:t>
            </a:r>
          </a:p>
          <a:p>
            <a:pPr>
              <a:buFont typeface="Times New Roman" charset="0"/>
              <a:buNone/>
              <a:defRPr/>
            </a:pPr>
            <a:r>
              <a:rPr lang="it-IT" sz="2600" dirty="0">
                <a:latin typeface="Arial" panose="020B0604020202020204" pitchFamily="34" charset="0"/>
                <a:cs typeface="Arial" panose="020B0604020202020204" pitchFamily="34" charset="0"/>
              </a:rPr>
              <a:t>Debiti verso controllanti             a                Altre riserve</a:t>
            </a:r>
          </a:p>
          <a:p>
            <a:pPr>
              <a:buFont typeface="Times New Roman" charset="0"/>
              <a:buNone/>
              <a:defRPr/>
            </a:pPr>
            <a:r>
              <a:rPr lang="it-IT" sz="2600" dirty="0">
                <a:latin typeface="Arial" panose="020B0604020202020204" pitchFamily="34" charset="0"/>
                <a:cs typeface="Arial" panose="020B0604020202020204" pitchFamily="34" charset="0"/>
              </a:rPr>
              <a:t>4) Se trattasi di rinuncia del socio (società rinunciante) ai crediti nei confronti di una società partecipata:</a:t>
            </a:r>
          </a:p>
          <a:p>
            <a:pPr>
              <a:buFont typeface="Times New Roman" charset="0"/>
              <a:buNone/>
              <a:defRPr/>
            </a:pPr>
            <a:r>
              <a:rPr lang="it-IT" sz="2600" dirty="0">
                <a:latin typeface="Arial" panose="020B0604020202020204" pitchFamily="34" charset="0"/>
                <a:cs typeface="Arial" panose="020B0604020202020204" pitchFamily="34" charset="0"/>
              </a:rPr>
              <a:t>Partecipazione in società X              a            Crediti verso società X</a:t>
            </a:r>
          </a:p>
          <a:p>
            <a:pPr>
              <a:buFont typeface="Times New Roman" charset="0"/>
              <a:buNone/>
              <a:defRPr/>
            </a:pPr>
            <a:endParaRPr lang="it-IT"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60</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388080654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721217" y="365125"/>
            <a:ext cx="10947041" cy="1325563"/>
          </a:xfrm>
        </p:spPr>
        <p:txBody>
          <a:bodyPr>
            <a:normAutofit/>
          </a:bodyPr>
          <a:lstStyle/>
          <a:p>
            <a:pPr algn="ctr">
              <a:buFont typeface="Times New Roman" charset="0"/>
              <a:buNone/>
              <a:defRPr/>
            </a:pPr>
            <a:r>
              <a:rPr lang="it-IT" sz="2800" dirty="0">
                <a:latin typeface="Arial" panose="020B0604020202020204" pitchFamily="34" charset="0"/>
                <a:cs typeface="Arial" panose="020B0604020202020204" pitchFamily="34" charset="0"/>
              </a:rPr>
              <a:t>COPERTURA DELLA PERDITA D’ESERCIZIO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61</a:t>
            </a:fld>
            <a:endParaRPr lang="it-IT" altLang="it-IT" sz="1301" dirty="0">
              <a:solidFill>
                <a:srgbClr val="808080"/>
              </a:solidFill>
              <a:latin typeface="Merriweather" pitchFamily="2" charset="0"/>
              <a:cs typeface="Arial"/>
            </a:endParaRPr>
          </a:p>
        </p:txBody>
      </p:sp>
      <p:sp>
        <p:nvSpPr>
          <p:cNvPr id="5" name="Rectangle 7">
            <a:extLst>
              <a:ext uri="{FF2B5EF4-FFF2-40B4-BE49-F238E27FC236}">
                <a16:creationId xmlns="" xmlns:a16="http://schemas.microsoft.com/office/drawing/2014/main" id="{E3ED49B3-304D-4BEA-B22A-A2AB281CE383}"/>
              </a:ext>
            </a:extLst>
          </p:cNvPr>
          <p:cNvSpPr>
            <a:spLocks noChangeArrowheads="1"/>
          </p:cNvSpPr>
          <p:nvPr/>
        </p:nvSpPr>
        <p:spPr bwMode="auto">
          <a:xfrm>
            <a:off x="1217052" y="1470830"/>
            <a:ext cx="9955369"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har char="•"/>
              <a:defRPr sz="3200">
                <a:solidFill>
                  <a:schemeClr val="tx1"/>
                </a:solidFill>
                <a:latin typeface="Arial" panose="020B0604020202020204" pitchFamily="34" charset="0"/>
              </a:defRPr>
            </a:lvl1pPr>
            <a:lvl2pPr marL="990600" indent="-533400">
              <a:spcBef>
                <a:spcPct val="20000"/>
              </a:spcBef>
              <a:buChar char="–"/>
              <a:defRPr sz="2800">
                <a:solidFill>
                  <a:schemeClr val="tx1"/>
                </a:solidFill>
                <a:latin typeface="Arial" panose="020B0604020202020204" pitchFamily="34" charset="0"/>
              </a:defRPr>
            </a:lvl2pPr>
            <a:lvl3pPr marL="1371600" indent="-457200">
              <a:spcBef>
                <a:spcPct val="20000"/>
              </a:spcBef>
              <a:buChar char="•"/>
              <a:defRPr sz="2400">
                <a:solidFill>
                  <a:schemeClr val="tx1"/>
                </a:solidFill>
                <a:latin typeface="Arial" panose="020B0604020202020204" pitchFamily="34" charset="0"/>
              </a:defRPr>
            </a:lvl3pPr>
            <a:lvl4pPr marL="1752600" indent="-381000">
              <a:spcBef>
                <a:spcPct val="20000"/>
              </a:spcBef>
              <a:buChar char="–"/>
              <a:defRPr sz="2000">
                <a:solidFill>
                  <a:schemeClr val="tx1"/>
                </a:solidFill>
                <a:latin typeface="Arial" panose="020B0604020202020204" pitchFamily="34" charset="0"/>
              </a:defRPr>
            </a:lvl4pPr>
            <a:lvl5pPr marL="2209800" indent="-381000">
              <a:spcBef>
                <a:spcPct val="20000"/>
              </a:spcBef>
              <a:buChar char="»"/>
              <a:defRPr sz="2000">
                <a:solidFill>
                  <a:schemeClr val="tx1"/>
                </a:solidFill>
                <a:latin typeface="Arial" panose="020B0604020202020204" pitchFamily="34" charset="0"/>
              </a:defRPr>
            </a:lvl5pPr>
            <a:lvl6pPr marL="2667000" indent="-381000" fontAlgn="base">
              <a:spcBef>
                <a:spcPct val="20000"/>
              </a:spcBef>
              <a:spcAft>
                <a:spcPct val="0"/>
              </a:spcAft>
              <a:buChar char="»"/>
              <a:defRPr sz="2000">
                <a:solidFill>
                  <a:schemeClr val="tx1"/>
                </a:solidFill>
                <a:latin typeface="Arial" panose="020B0604020202020204" pitchFamily="34" charset="0"/>
              </a:defRPr>
            </a:lvl6pPr>
            <a:lvl7pPr marL="3124200" indent="-381000" fontAlgn="base">
              <a:spcBef>
                <a:spcPct val="20000"/>
              </a:spcBef>
              <a:spcAft>
                <a:spcPct val="0"/>
              </a:spcAft>
              <a:buChar char="»"/>
              <a:defRPr sz="2000">
                <a:solidFill>
                  <a:schemeClr val="tx1"/>
                </a:solidFill>
                <a:latin typeface="Arial" panose="020B0604020202020204" pitchFamily="34" charset="0"/>
              </a:defRPr>
            </a:lvl7pPr>
            <a:lvl8pPr marL="3581400" indent="-381000" fontAlgn="base">
              <a:spcBef>
                <a:spcPct val="20000"/>
              </a:spcBef>
              <a:spcAft>
                <a:spcPct val="0"/>
              </a:spcAft>
              <a:buChar char="»"/>
              <a:defRPr sz="2000">
                <a:solidFill>
                  <a:schemeClr val="tx1"/>
                </a:solidFill>
                <a:latin typeface="Arial" panose="020B0604020202020204" pitchFamily="34" charset="0"/>
              </a:defRPr>
            </a:lvl8pPr>
            <a:lvl9pPr marL="4038600" indent="-381000" fontAlgn="base">
              <a:spcBef>
                <a:spcPct val="20000"/>
              </a:spcBef>
              <a:spcAft>
                <a:spcPct val="0"/>
              </a:spcAft>
              <a:buChar char="»"/>
              <a:defRPr sz="2000">
                <a:solidFill>
                  <a:schemeClr val="tx1"/>
                </a:solidFill>
                <a:latin typeface="Arial" panose="020B0604020202020204" pitchFamily="34" charset="0"/>
              </a:defRPr>
            </a:lvl9pPr>
          </a:lstStyle>
          <a:p>
            <a:pPr fontAlgn="base">
              <a:spcAft>
                <a:spcPct val="0"/>
              </a:spcAft>
              <a:buNone/>
              <a:defRPr/>
            </a:pPr>
            <a:r>
              <a:rPr lang="it-IT" altLang="it-IT" sz="2400" kern="0" dirty="0">
                <a:solidFill>
                  <a:srgbClr val="000000"/>
                </a:solidFill>
                <a:cs typeface="Arial" panose="020B0604020202020204" pitchFamily="34" charset="0"/>
              </a:rPr>
              <a:t>     </a:t>
            </a:r>
            <a:r>
              <a:rPr lang="it-IT" altLang="it-IT" sz="2400" dirty="0">
                <a:solidFill>
                  <a:srgbClr val="808080"/>
                </a:solidFill>
                <a:cs typeface="Arial" panose="020B0604020202020204" pitchFamily="34" charset="0"/>
              </a:rPr>
              <a:t>Con rinuncia ai crediti da parte dei soci:</a:t>
            </a:r>
          </a:p>
          <a:p>
            <a:pPr fontAlgn="base">
              <a:spcAft>
                <a:spcPct val="0"/>
              </a:spcAft>
              <a:buFontTx/>
              <a:buAutoNum type="arabicParenR"/>
              <a:defRPr/>
            </a:pPr>
            <a:r>
              <a:rPr lang="it-IT" altLang="it-IT" sz="2400" dirty="0">
                <a:solidFill>
                  <a:srgbClr val="808080"/>
                </a:solidFill>
                <a:cs typeface="Arial" panose="020B0604020202020204" pitchFamily="34" charset="0"/>
              </a:rPr>
              <a:t>Diversi                              a             Versamenti soci a copertura</a:t>
            </a:r>
          </a:p>
          <a:p>
            <a:pPr fontAlgn="base">
              <a:spcAft>
                <a:spcPct val="0"/>
              </a:spcAft>
              <a:buNone/>
              <a:defRPr/>
            </a:pPr>
            <a:r>
              <a:rPr lang="it-IT" altLang="it-IT" sz="2400" dirty="0">
                <a:solidFill>
                  <a:srgbClr val="808080"/>
                </a:solidFill>
                <a:cs typeface="Arial" panose="020B0604020202020204" pitchFamily="34" charset="0"/>
              </a:rPr>
              <a:t>                                                                  perdita d’esercizio</a:t>
            </a:r>
          </a:p>
          <a:p>
            <a:pPr fontAlgn="base">
              <a:spcAft>
                <a:spcPct val="0"/>
              </a:spcAft>
              <a:buNone/>
              <a:defRPr/>
            </a:pPr>
            <a:r>
              <a:rPr lang="it-IT" altLang="it-IT" sz="2400" dirty="0">
                <a:solidFill>
                  <a:srgbClr val="808080"/>
                </a:solidFill>
                <a:cs typeface="Arial" panose="020B0604020202020204" pitchFamily="34" charset="0"/>
              </a:rPr>
              <a:t>         Socio A c/finanziamenti</a:t>
            </a:r>
          </a:p>
          <a:p>
            <a:pPr fontAlgn="base">
              <a:spcAft>
                <a:spcPct val="0"/>
              </a:spcAft>
              <a:buNone/>
              <a:defRPr/>
            </a:pPr>
            <a:r>
              <a:rPr lang="it-IT" altLang="it-IT" sz="2400" dirty="0">
                <a:solidFill>
                  <a:srgbClr val="808080"/>
                </a:solidFill>
                <a:cs typeface="Arial" panose="020B0604020202020204" pitchFamily="34" charset="0"/>
              </a:rPr>
              <a:t>         Socio B c/finanziamenti</a:t>
            </a:r>
          </a:p>
          <a:p>
            <a:pPr fontAlgn="base">
              <a:spcAft>
                <a:spcPct val="0"/>
              </a:spcAft>
              <a:buFontTx/>
              <a:buAutoNum type="arabicParenR" startAt="2"/>
              <a:defRPr/>
            </a:pPr>
            <a:r>
              <a:rPr lang="it-IT" altLang="it-IT" sz="2400" dirty="0">
                <a:solidFill>
                  <a:srgbClr val="808080"/>
                </a:solidFill>
                <a:cs typeface="Arial" panose="020B0604020202020204" pitchFamily="34" charset="0"/>
              </a:rPr>
              <a:t>Soci c/ interessi su fin.      a            Versamenti soci a copertura</a:t>
            </a:r>
          </a:p>
          <a:p>
            <a:pPr fontAlgn="base">
              <a:spcAft>
                <a:spcPct val="0"/>
              </a:spcAft>
              <a:buNone/>
              <a:defRPr/>
            </a:pPr>
            <a:r>
              <a:rPr lang="it-IT" altLang="it-IT" sz="2400" dirty="0">
                <a:solidFill>
                  <a:srgbClr val="808080"/>
                </a:solidFill>
                <a:cs typeface="Arial" panose="020B0604020202020204" pitchFamily="34" charset="0"/>
              </a:rPr>
              <a:t>                                                                  perdita d’esercizio</a:t>
            </a:r>
          </a:p>
          <a:p>
            <a:pPr fontAlgn="base">
              <a:spcAft>
                <a:spcPct val="0"/>
              </a:spcAft>
              <a:buNone/>
              <a:defRPr/>
            </a:pPr>
            <a:r>
              <a:rPr lang="it-IT" altLang="it-IT" sz="2400" dirty="0">
                <a:solidFill>
                  <a:srgbClr val="808080"/>
                </a:solidFill>
                <a:cs typeface="Arial" panose="020B0604020202020204" pitchFamily="34" charset="0"/>
              </a:rPr>
              <a:t>3)     Debiti v/controllante           a            Versamenti soci a copertura</a:t>
            </a:r>
          </a:p>
          <a:p>
            <a:pPr fontAlgn="base">
              <a:spcAft>
                <a:spcPct val="0"/>
              </a:spcAft>
              <a:buNone/>
              <a:defRPr/>
            </a:pPr>
            <a:r>
              <a:rPr lang="it-IT" altLang="it-IT" sz="2400" kern="0" dirty="0">
                <a:solidFill>
                  <a:srgbClr val="000000"/>
                </a:solidFill>
                <a:cs typeface="Arial" panose="020B0604020202020204" pitchFamily="34" charset="0"/>
              </a:rPr>
              <a:t>                                                                  </a:t>
            </a:r>
            <a:r>
              <a:rPr lang="it-IT" altLang="it-IT" sz="2400" dirty="0">
                <a:solidFill>
                  <a:srgbClr val="808080"/>
                </a:solidFill>
                <a:cs typeface="Arial" panose="020B0604020202020204" pitchFamily="34" charset="0"/>
              </a:rPr>
              <a:t>perdita d’esercizio </a:t>
            </a:r>
          </a:p>
          <a:p>
            <a:pPr fontAlgn="base">
              <a:spcAft>
                <a:spcPct val="0"/>
              </a:spcAft>
              <a:buNone/>
              <a:defRPr/>
            </a:pPr>
            <a:r>
              <a:rPr lang="it-IT" altLang="it-IT" sz="2400" dirty="0">
                <a:solidFill>
                  <a:srgbClr val="808080"/>
                </a:solidFill>
                <a:cs typeface="Arial" panose="020B0604020202020204" pitchFamily="34" charset="0"/>
              </a:rPr>
              <a:t>4)     Versamenti soci a copertura    a      Perdita d’esercizio</a:t>
            </a:r>
          </a:p>
          <a:p>
            <a:pPr fontAlgn="base">
              <a:spcAft>
                <a:spcPct val="0"/>
              </a:spcAft>
              <a:buNone/>
              <a:defRPr/>
            </a:pPr>
            <a:r>
              <a:rPr lang="it-IT" altLang="it-IT" sz="2400" dirty="0">
                <a:solidFill>
                  <a:srgbClr val="808080"/>
                </a:solidFill>
                <a:cs typeface="Arial" panose="020B0604020202020204" pitchFamily="34" charset="0"/>
              </a:rPr>
              <a:t>        perdita d’esercizio</a:t>
            </a:r>
          </a:p>
          <a:p>
            <a:pPr fontAlgn="base">
              <a:spcAft>
                <a:spcPct val="0"/>
              </a:spcAft>
              <a:buNone/>
              <a:defRPr/>
            </a:pPr>
            <a:endParaRPr lang="it-IT" altLang="it-IT" sz="2000" kern="0" dirty="0">
              <a:solidFill>
                <a:srgbClr val="000000"/>
              </a:solidFill>
            </a:endParaRPr>
          </a:p>
          <a:p>
            <a:pPr fontAlgn="base">
              <a:spcAft>
                <a:spcPct val="0"/>
              </a:spcAft>
              <a:buNone/>
              <a:defRPr/>
            </a:pPr>
            <a:r>
              <a:rPr lang="it-IT" altLang="it-IT" sz="2000" kern="0" dirty="0">
                <a:solidFill>
                  <a:srgbClr val="000000"/>
                </a:solidFill>
              </a:rPr>
              <a:t>        </a:t>
            </a:r>
          </a:p>
          <a:p>
            <a:pPr fontAlgn="base">
              <a:spcAft>
                <a:spcPct val="0"/>
              </a:spcAft>
              <a:buNone/>
              <a:defRPr/>
            </a:pPr>
            <a:r>
              <a:rPr lang="it-IT" altLang="it-IT" sz="2000" kern="0" dirty="0">
                <a:solidFill>
                  <a:srgbClr val="000000"/>
                </a:solidFill>
              </a:rPr>
              <a:t>                                                   </a:t>
            </a:r>
          </a:p>
          <a:p>
            <a:pPr fontAlgn="base">
              <a:spcAft>
                <a:spcPct val="0"/>
              </a:spcAft>
              <a:buNone/>
              <a:defRPr/>
            </a:pPr>
            <a:r>
              <a:rPr lang="it-IT" altLang="it-IT" sz="2800" kern="0" dirty="0">
                <a:solidFill>
                  <a:srgbClr val="000000"/>
                </a:solidFill>
              </a:rPr>
              <a:t>      </a:t>
            </a:r>
          </a:p>
        </p:txBody>
      </p:sp>
    </p:spTree>
    <p:extLst>
      <p:ext uri="{BB962C8B-B14F-4D97-AF65-F5344CB8AC3E}">
        <p14:creationId xmlns:p14="http://schemas.microsoft.com/office/powerpoint/2010/main" val="409073560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RINUNCIA AL TFM</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62</a:t>
            </a:fld>
            <a:endParaRPr lang="it-IT" altLang="it-IT" sz="1301" dirty="0">
              <a:solidFill>
                <a:srgbClr val="808080"/>
              </a:solidFill>
              <a:latin typeface="Merriweather" pitchFamily="2" charset="0"/>
              <a:cs typeface="Arial"/>
            </a:endParaRPr>
          </a:p>
        </p:txBody>
      </p:sp>
      <p:sp>
        <p:nvSpPr>
          <p:cNvPr id="5" name="Rettangolo arrotondato 2">
            <a:extLst>
              <a:ext uri="{FF2B5EF4-FFF2-40B4-BE49-F238E27FC236}">
                <a16:creationId xmlns="" xmlns:a16="http://schemas.microsoft.com/office/drawing/2014/main" id="{96EB2AA7-18D8-4FD8-AF5E-3A7210688635}"/>
              </a:ext>
            </a:extLst>
          </p:cNvPr>
          <p:cNvSpPr/>
          <p:nvPr/>
        </p:nvSpPr>
        <p:spPr>
          <a:xfrm>
            <a:off x="4313885" y="1652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Risoluzione n.124/E del</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13.10.2017</a:t>
            </a:r>
          </a:p>
        </p:txBody>
      </p:sp>
      <p:sp>
        <p:nvSpPr>
          <p:cNvPr id="6" name="Rettangolo arrotondato 13">
            <a:extLst>
              <a:ext uri="{FF2B5EF4-FFF2-40B4-BE49-F238E27FC236}">
                <a16:creationId xmlns="" xmlns:a16="http://schemas.microsoft.com/office/drawing/2014/main" id="{0F802953-4CCF-4C84-BAB0-F488411557AD}"/>
              </a:ext>
            </a:extLst>
          </p:cNvPr>
          <p:cNvSpPr/>
          <p:nvPr/>
        </p:nvSpPr>
        <p:spPr>
          <a:xfrm>
            <a:off x="1735324" y="3716836"/>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La rinuncia al TFM da parte di amministratore socio/persona fisica NON in regime d’impresa non determina sopravvenienza attiva in capo alla società</a:t>
            </a:r>
          </a:p>
        </p:txBody>
      </p:sp>
      <p:sp>
        <p:nvSpPr>
          <p:cNvPr id="7" name="Freccia tridirezionale 6">
            <a:extLst>
              <a:ext uri="{FF2B5EF4-FFF2-40B4-BE49-F238E27FC236}">
                <a16:creationId xmlns="" xmlns:a16="http://schemas.microsoft.com/office/drawing/2014/main" id="{C9FAC0C4-861C-4672-9971-93F8E3067F64}"/>
              </a:ext>
            </a:extLst>
          </p:cNvPr>
          <p:cNvSpPr/>
          <p:nvPr/>
        </p:nvSpPr>
        <p:spPr>
          <a:xfrm rot="10800000" flipV="1">
            <a:off x="5410199" y="3716836"/>
            <a:ext cx="1371600" cy="1171978"/>
          </a:xfrm>
          <a:prstGeom prst="leftRightUp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latin typeface="Arial"/>
            </a:endParaRPr>
          </a:p>
        </p:txBody>
      </p:sp>
      <p:sp>
        <p:nvSpPr>
          <p:cNvPr id="8" name="Rettangolo arrotondato 19">
            <a:extLst>
              <a:ext uri="{FF2B5EF4-FFF2-40B4-BE49-F238E27FC236}">
                <a16:creationId xmlns="" xmlns:a16="http://schemas.microsoft.com/office/drawing/2014/main" id="{B45944A2-CEF9-4EFC-947E-FFF5AA9BAA02}"/>
              </a:ext>
            </a:extLst>
          </p:cNvPr>
          <p:cNvSpPr/>
          <p:nvPr/>
        </p:nvSpPr>
        <p:spPr>
          <a:xfrm>
            <a:off x="6892446" y="3742592"/>
            <a:ext cx="3564228" cy="185455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La rinuncia al TFM da parte di amministratore socio/persona fisica dà luogo ad incasso giuridico con tassazione in capo al socio con ritenuta alla fonte e aumento del costo fiscale della partecipazione</a:t>
            </a:r>
          </a:p>
        </p:txBody>
      </p:sp>
    </p:spTree>
    <p:extLst>
      <p:ext uri="{BB962C8B-B14F-4D97-AF65-F5344CB8AC3E}">
        <p14:creationId xmlns:p14="http://schemas.microsoft.com/office/powerpoint/2010/main" val="8447015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RINUNCIA AL TFM</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2015211" y="1612185"/>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63</a:t>
            </a:fld>
            <a:endParaRPr lang="it-IT" altLang="it-IT" sz="1301" dirty="0">
              <a:solidFill>
                <a:srgbClr val="808080"/>
              </a:solidFill>
              <a:latin typeface="Merriweather" pitchFamily="2" charset="0"/>
              <a:cs typeface="Arial"/>
            </a:endParaRPr>
          </a:p>
        </p:txBody>
      </p:sp>
      <p:sp>
        <p:nvSpPr>
          <p:cNvPr id="5" name="AutoShape 6">
            <a:extLst>
              <a:ext uri="{FF2B5EF4-FFF2-40B4-BE49-F238E27FC236}">
                <a16:creationId xmlns="" xmlns:a16="http://schemas.microsoft.com/office/drawing/2014/main" id="{8D2B1C28-31C1-4576-AE87-B70389CA11BF}"/>
              </a:ext>
            </a:extLst>
          </p:cNvPr>
          <p:cNvSpPr>
            <a:spLocks noChangeArrowheads="1"/>
          </p:cNvSpPr>
          <p:nvPr/>
        </p:nvSpPr>
        <p:spPr bwMode="auto">
          <a:xfrm>
            <a:off x="4826792" y="1507624"/>
            <a:ext cx="2538413" cy="2592387"/>
          </a:xfrm>
          <a:prstGeom prst="downArrowCallout">
            <a:avLst>
              <a:gd name="adj1" fmla="val 32639"/>
              <a:gd name="adj2" fmla="val 32639"/>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rinuncia del TFM da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parte dell’amministratore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non socio </a:t>
            </a:r>
          </a:p>
        </p:txBody>
      </p:sp>
      <p:sp>
        <p:nvSpPr>
          <p:cNvPr id="6" name="Rectangle 7">
            <a:extLst>
              <a:ext uri="{FF2B5EF4-FFF2-40B4-BE49-F238E27FC236}">
                <a16:creationId xmlns="" xmlns:a16="http://schemas.microsoft.com/office/drawing/2014/main" id="{3856F962-842B-483E-AB7D-FBACCC5EFFB6}"/>
              </a:ext>
            </a:extLst>
          </p:cNvPr>
          <p:cNvSpPr>
            <a:spLocks noChangeArrowheads="1"/>
          </p:cNvSpPr>
          <p:nvPr/>
        </p:nvSpPr>
        <p:spPr bwMode="auto">
          <a:xfrm>
            <a:off x="4378818" y="4226493"/>
            <a:ext cx="3335628" cy="201771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Determina una sopravvenienza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attiva tassabile in capo alla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società nei limiti degli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accantonamenti al TFM dedotti in</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precedenza. Per l’amministratore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non socio la rinuncia al credito è</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irrilevante</a:t>
            </a:r>
          </a:p>
        </p:txBody>
      </p:sp>
    </p:spTree>
    <p:extLst>
      <p:ext uri="{BB962C8B-B14F-4D97-AF65-F5344CB8AC3E}">
        <p14:creationId xmlns:p14="http://schemas.microsoft.com/office/powerpoint/2010/main" val="30760065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2593726" y="2349891"/>
            <a:ext cx="6077273" cy="1470730"/>
          </a:xfrm>
        </p:spPr>
        <p:txBody>
          <a:bodyPr>
            <a:normAutofit/>
          </a:bodyPr>
          <a:lstStyle/>
          <a:p>
            <a:pPr>
              <a:buFont typeface="Times New Roman" charset="0"/>
              <a:buNone/>
              <a:defRPr/>
            </a:pPr>
            <a:r>
              <a:rPr lang="it-IT" sz="3200" dirty="0">
                <a:latin typeface="Arial" panose="020B0604020202020204" pitchFamily="34" charset="0"/>
                <a:cs typeface="Arial" panose="020B0604020202020204" pitchFamily="34" charset="0"/>
              </a:rPr>
              <a:t>BENI MATERIALI</a:t>
            </a:r>
          </a:p>
        </p:txBody>
      </p:sp>
    </p:spTree>
    <p:extLst>
      <p:ext uri="{BB962C8B-B14F-4D97-AF65-F5344CB8AC3E}">
        <p14:creationId xmlns:p14="http://schemas.microsoft.com/office/powerpoint/2010/main" val="1429667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BENI 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818563" y="1526639"/>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65</a:t>
            </a:fld>
            <a:endParaRPr lang="it-IT" altLang="it-IT" sz="1301" dirty="0">
              <a:solidFill>
                <a:srgbClr val="808080"/>
              </a:solidFill>
              <a:latin typeface="Merriweather" pitchFamily="2" charset="0"/>
              <a:cs typeface="Arial"/>
            </a:endParaRPr>
          </a:p>
        </p:txBody>
      </p:sp>
      <p:pic>
        <p:nvPicPr>
          <p:cNvPr id="5" name="Immagine 4">
            <a:extLst>
              <a:ext uri="{FF2B5EF4-FFF2-40B4-BE49-F238E27FC236}">
                <a16:creationId xmlns="" xmlns:a16="http://schemas.microsoft.com/office/drawing/2014/main" id="{65038506-B39C-4DA0-B0CE-2B8E6BA9AC7B}"/>
              </a:ext>
            </a:extLst>
          </p:cNvPr>
          <p:cNvPicPr>
            <a:picLocks noChangeAspect="1"/>
          </p:cNvPicPr>
          <p:nvPr/>
        </p:nvPicPr>
        <p:blipFill>
          <a:blip r:embed="rId2"/>
          <a:stretch>
            <a:fillRect/>
          </a:stretch>
        </p:blipFill>
        <p:spPr>
          <a:xfrm>
            <a:off x="4147021" y="1419490"/>
            <a:ext cx="3567448" cy="2609314"/>
          </a:xfrm>
          <a:prstGeom prst="rect">
            <a:avLst/>
          </a:prstGeom>
        </p:spPr>
      </p:pic>
      <p:sp>
        <p:nvSpPr>
          <p:cNvPr id="7" name="Rectangle 7">
            <a:extLst>
              <a:ext uri="{FF2B5EF4-FFF2-40B4-BE49-F238E27FC236}">
                <a16:creationId xmlns="" xmlns:a16="http://schemas.microsoft.com/office/drawing/2014/main" id="{B7641072-3783-4991-83A2-7CC8898B4993}"/>
              </a:ext>
            </a:extLst>
          </p:cNvPr>
          <p:cNvSpPr>
            <a:spLocks noChangeArrowheads="1"/>
          </p:cNvSpPr>
          <p:nvPr/>
        </p:nvSpPr>
        <p:spPr bwMode="auto">
          <a:xfrm>
            <a:off x="4147022" y="4028806"/>
            <a:ext cx="3464392" cy="201771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Sono impiegati come strumenti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di produzione del reddito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della gestione caratteristica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 non sono destinati alla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vendita né alla trasformazione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per ottenere prodotti della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società</a:t>
            </a:r>
          </a:p>
        </p:txBody>
      </p:sp>
    </p:spTree>
    <p:extLst>
      <p:ext uri="{BB962C8B-B14F-4D97-AF65-F5344CB8AC3E}">
        <p14:creationId xmlns:p14="http://schemas.microsoft.com/office/powerpoint/2010/main" val="244673722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SEGUE: BENI 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66</a:t>
            </a:fld>
            <a:endParaRPr lang="it-IT" altLang="it-IT" sz="1301" dirty="0">
              <a:solidFill>
                <a:srgbClr val="808080"/>
              </a:solidFill>
              <a:latin typeface="Merriweather" pitchFamily="2" charset="0"/>
              <a:cs typeface="Arial"/>
            </a:endParaRPr>
          </a:p>
        </p:txBody>
      </p:sp>
      <p:grpSp>
        <p:nvGrpSpPr>
          <p:cNvPr id="5" name="Organization Chart 12">
            <a:extLst>
              <a:ext uri="{FF2B5EF4-FFF2-40B4-BE49-F238E27FC236}">
                <a16:creationId xmlns="" xmlns:a16="http://schemas.microsoft.com/office/drawing/2014/main" id="{C3F99E6C-3BD5-4B63-A7F0-A825B79ED1ED}"/>
              </a:ext>
            </a:extLst>
          </p:cNvPr>
          <p:cNvGrpSpPr>
            <a:grpSpLocks noChangeAspect="1"/>
          </p:cNvGrpSpPr>
          <p:nvPr/>
        </p:nvGrpSpPr>
        <p:grpSpPr bwMode="auto">
          <a:xfrm>
            <a:off x="2712944" y="1585913"/>
            <a:ext cx="6887833" cy="4464050"/>
            <a:chOff x="142" y="999"/>
            <a:chExt cx="3222" cy="720"/>
          </a:xfrm>
        </p:grpSpPr>
        <p:cxnSp>
          <p:nvCxnSpPr>
            <p:cNvPr id="6" name="_s2052">
              <a:extLst>
                <a:ext uri="{FF2B5EF4-FFF2-40B4-BE49-F238E27FC236}">
                  <a16:creationId xmlns="" xmlns:a16="http://schemas.microsoft.com/office/drawing/2014/main" id="{8B6F3AE3-420F-4A89-BAB6-4F42B5A37A97}"/>
                </a:ext>
              </a:extLst>
            </p:cNvPr>
            <p:cNvCxnSpPr>
              <a:cxnSpLocks noChangeShapeType="1"/>
              <a:stCxn id="12" idx="0"/>
              <a:endCxn id="9" idx="2"/>
            </p:cNvCxnSpPr>
            <p:nvPr/>
          </p:nvCxnSpPr>
          <p:spPr bwMode="auto">
            <a:xfrm rot="16200000" flipV="1">
              <a:off x="2199" y="804"/>
              <a:ext cx="144" cy="1110"/>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 name="_s2053">
              <a:extLst>
                <a:ext uri="{FF2B5EF4-FFF2-40B4-BE49-F238E27FC236}">
                  <a16:creationId xmlns="" xmlns:a16="http://schemas.microsoft.com/office/drawing/2014/main" id="{6D71EE52-EB3C-4310-A303-812D8FD8D680}"/>
                </a:ext>
              </a:extLst>
            </p:cNvPr>
            <p:cNvCxnSpPr>
              <a:cxnSpLocks noChangeShapeType="1"/>
              <a:stCxn id="11" idx="0"/>
              <a:endCxn id="9" idx="2"/>
            </p:cNvCxnSpPr>
            <p:nvPr/>
          </p:nvCxnSpPr>
          <p:spPr bwMode="auto">
            <a:xfrm flipH="1" flipV="1">
              <a:off x="1716" y="1287"/>
              <a:ext cx="3" cy="14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8" name="_s2054">
              <a:extLst>
                <a:ext uri="{FF2B5EF4-FFF2-40B4-BE49-F238E27FC236}">
                  <a16:creationId xmlns="" xmlns:a16="http://schemas.microsoft.com/office/drawing/2014/main" id="{11B809F9-4919-422C-A9C4-C8F5783656A4}"/>
                </a:ext>
              </a:extLst>
            </p:cNvPr>
            <p:cNvCxnSpPr>
              <a:cxnSpLocks noChangeShapeType="1"/>
              <a:stCxn id="10" idx="0"/>
              <a:endCxn id="9" idx="2"/>
            </p:cNvCxnSpPr>
            <p:nvPr/>
          </p:nvCxnSpPr>
          <p:spPr bwMode="auto">
            <a:xfrm rot="5400000" flipH="1" flipV="1">
              <a:off x="1106" y="821"/>
              <a:ext cx="144" cy="1077"/>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9" name="_s2055">
              <a:extLst>
                <a:ext uri="{FF2B5EF4-FFF2-40B4-BE49-F238E27FC236}">
                  <a16:creationId xmlns="" xmlns:a16="http://schemas.microsoft.com/office/drawing/2014/main" id="{5FA5CC11-94C3-43DF-93E1-775A160FDC48}"/>
                </a:ext>
              </a:extLst>
            </p:cNvPr>
            <p:cNvSpPr>
              <a:spLocks noChangeArrowheads="1"/>
            </p:cNvSpPr>
            <p:nvPr/>
          </p:nvSpPr>
          <p:spPr bwMode="auto">
            <a:xfrm>
              <a:off x="1063" y="999"/>
              <a:ext cx="1306"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Le immobilizzazioni materiali</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sono rilevate inizialmente</a:t>
              </a:r>
            </a:p>
            <a:p>
              <a:pPr algn="ctr" fontAlgn="base">
                <a:spcBef>
                  <a:spcPct val="0"/>
                </a:spcBef>
                <a:spcAft>
                  <a:spcPct val="0"/>
                </a:spcAft>
              </a:pPr>
              <a:r>
                <a:rPr lang="it-IT" altLang="it-IT" sz="1400" dirty="0">
                  <a:solidFill>
                    <a:srgbClr val="000000"/>
                  </a:solidFill>
                </a:rPr>
                <a:t> </a:t>
              </a:r>
            </a:p>
          </p:txBody>
        </p:sp>
        <p:sp>
          <p:nvSpPr>
            <p:cNvPr id="10" name="_s2056">
              <a:extLst>
                <a:ext uri="{FF2B5EF4-FFF2-40B4-BE49-F238E27FC236}">
                  <a16:creationId xmlns="" xmlns:a16="http://schemas.microsoft.com/office/drawing/2014/main" id="{E6E465A9-2035-4151-ADFF-244346D0D228}"/>
                </a:ext>
              </a:extLst>
            </p:cNvPr>
            <p:cNvSpPr>
              <a:spLocks noChangeArrowheads="1"/>
            </p:cNvSpPr>
            <p:nvPr/>
          </p:nvSpPr>
          <p:spPr bwMode="auto">
            <a:xfrm>
              <a:off x="142" y="1431"/>
              <a:ext cx="99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Alla data del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trasferimento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dei rischi 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dei benefici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connessi al bene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acquistato</a:t>
              </a:r>
            </a:p>
          </p:txBody>
        </p:sp>
        <p:sp>
          <p:nvSpPr>
            <p:cNvPr id="11" name="_s2057">
              <a:extLst>
                <a:ext uri="{FF2B5EF4-FFF2-40B4-BE49-F238E27FC236}">
                  <a16:creationId xmlns="" xmlns:a16="http://schemas.microsoft.com/office/drawing/2014/main" id="{7AAAD8A0-F995-40D0-A865-E692207493FF}"/>
                </a:ext>
              </a:extLst>
            </p:cNvPr>
            <p:cNvSpPr>
              <a:spLocks noChangeArrowheads="1"/>
            </p:cNvSpPr>
            <p:nvPr/>
          </p:nvSpPr>
          <p:spPr bwMode="auto">
            <a:xfrm>
              <a:off x="1221" y="1431"/>
              <a:ext cx="997"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trasferimento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dei rischi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 dei benefici avviene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 di solito quando viene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trasferito il titolo di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proprietà</a:t>
              </a:r>
            </a:p>
          </p:txBody>
        </p:sp>
        <p:sp>
          <p:nvSpPr>
            <p:cNvPr id="12" name="_s2058">
              <a:extLst>
                <a:ext uri="{FF2B5EF4-FFF2-40B4-BE49-F238E27FC236}">
                  <a16:creationId xmlns="" xmlns:a16="http://schemas.microsoft.com/office/drawing/2014/main" id="{92A7146A-738A-45DB-9169-69AEF879D57B}"/>
                </a:ext>
              </a:extLst>
            </p:cNvPr>
            <p:cNvSpPr>
              <a:spLocks noChangeArrowheads="1"/>
            </p:cNvSpPr>
            <p:nvPr/>
          </p:nvSpPr>
          <p:spPr bwMode="auto">
            <a:xfrm>
              <a:off x="2288" y="1431"/>
              <a:ext cx="1076"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Se non vi è coincidenza</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tra la data del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trasferimento dei rischi e</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dei benefici e la data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del trasferimento della</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proprietà prevale quella</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dei rischi e benefici</a:t>
              </a:r>
            </a:p>
          </p:txBody>
        </p:sp>
      </p:grpSp>
    </p:spTree>
    <p:extLst>
      <p:ext uri="{BB962C8B-B14F-4D97-AF65-F5344CB8AC3E}">
        <p14:creationId xmlns:p14="http://schemas.microsoft.com/office/powerpoint/2010/main" val="9994058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BENI 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67</a:t>
            </a:fld>
            <a:endParaRPr lang="it-IT" altLang="it-IT" sz="1301" dirty="0">
              <a:solidFill>
                <a:srgbClr val="808080"/>
              </a:solidFill>
              <a:latin typeface="Merriweather" pitchFamily="2" charset="0"/>
              <a:cs typeface="Arial"/>
            </a:endParaRPr>
          </a:p>
        </p:txBody>
      </p:sp>
      <p:sp>
        <p:nvSpPr>
          <p:cNvPr id="5" name="AutoShape 3">
            <a:extLst>
              <a:ext uri="{FF2B5EF4-FFF2-40B4-BE49-F238E27FC236}">
                <a16:creationId xmlns="" xmlns:a16="http://schemas.microsoft.com/office/drawing/2014/main" id="{3A3F3BBB-0E43-4337-AF55-8FE8AC02B3AA}"/>
              </a:ext>
            </a:extLst>
          </p:cNvPr>
          <p:cNvSpPr>
            <a:spLocks noChangeArrowheads="1"/>
          </p:cNvSpPr>
          <p:nvPr/>
        </p:nvSpPr>
        <p:spPr bwMode="auto">
          <a:xfrm>
            <a:off x="2909890" y="2420938"/>
            <a:ext cx="1997869"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voce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terreni 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fabbricati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comprende </a:t>
            </a:r>
          </a:p>
        </p:txBody>
      </p:sp>
      <p:sp>
        <p:nvSpPr>
          <p:cNvPr id="6" name="Rectangle 6">
            <a:extLst>
              <a:ext uri="{FF2B5EF4-FFF2-40B4-BE49-F238E27FC236}">
                <a16:creationId xmlns="" xmlns:a16="http://schemas.microsoft.com/office/drawing/2014/main" id="{0E61B54F-80DB-47EB-B0B6-195B8E5D9833}"/>
              </a:ext>
            </a:extLst>
          </p:cNvPr>
          <p:cNvSpPr>
            <a:spLocks noChangeArrowheads="1"/>
          </p:cNvSpPr>
          <p:nvPr/>
        </p:nvSpPr>
        <p:spPr bwMode="auto">
          <a:xfrm>
            <a:off x="5231606" y="1497330"/>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Terreni</a:t>
            </a:r>
          </a:p>
        </p:txBody>
      </p:sp>
      <p:sp>
        <p:nvSpPr>
          <p:cNvPr id="7" name="Rectangle 5">
            <a:extLst>
              <a:ext uri="{FF2B5EF4-FFF2-40B4-BE49-F238E27FC236}">
                <a16:creationId xmlns="" xmlns:a16="http://schemas.microsoft.com/office/drawing/2014/main" id="{F106DD9A-EDF5-435F-8BE7-6972C7B169E1}"/>
              </a:ext>
            </a:extLst>
          </p:cNvPr>
          <p:cNvSpPr>
            <a:spLocks noChangeArrowheads="1"/>
          </p:cNvSpPr>
          <p:nvPr/>
        </p:nvSpPr>
        <p:spPr bwMode="auto">
          <a:xfrm>
            <a:off x="5231607" y="2770422"/>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Fabbricati strumentali per l’attività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della società</a:t>
            </a:r>
          </a:p>
        </p:txBody>
      </p:sp>
      <p:sp>
        <p:nvSpPr>
          <p:cNvPr id="8" name="Rectangle 4">
            <a:extLst>
              <a:ext uri="{FF2B5EF4-FFF2-40B4-BE49-F238E27FC236}">
                <a16:creationId xmlns="" xmlns:a16="http://schemas.microsoft.com/office/drawing/2014/main" id="{CA660671-E5B9-46D2-BA1F-4B4DE9714A8C}"/>
              </a:ext>
            </a:extLst>
          </p:cNvPr>
          <p:cNvSpPr>
            <a:spLocks noChangeArrowheads="1"/>
          </p:cNvSpPr>
          <p:nvPr/>
        </p:nvSpPr>
        <p:spPr bwMode="auto">
          <a:xfrm>
            <a:off x="5231608" y="4043515"/>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Fabbricati non strumentali per l’attività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della società</a:t>
            </a:r>
          </a:p>
        </p:txBody>
      </p:sp>
      <p:sp>
        <p:nvSpPr>
          <p:cNvPr id="9" name="Rectangle 7">
            <a:extLst>
              <a:ext uri="{FF2B5EF4-FFF2-40B4-BE49-F238E27FC236}">
                <a16:creationId xmlns="" xmlns:a16="http://schemas.microsoft.com/office/drawing/2014/main" id="{2663EE47-FFBC-47C1-B439-0F2C5693BC2D}"/>
              </a:ext>
            </a:extLst>
          </p:cNvPr>
          <p:cNvSpPr>
            <a:spLocks noChangeArrowheads="1"/>
          </p:cNvSpPr>
          <p:nvPr/>
        </p:nvSpPr>
        <p:spPr bwMode="auto">
          <a:xfrm>
            <a:off x="5231608" y="5365738"/>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Costruzioni leggere</a:t>
            </a:r>
          </a:p>
        </p:txBody>
      </p:sp>
    </p:spTree>
    <p:extLst>
      <p:ext uri="{BB962C8B-B14F-4D97-AF65-F5344CB8AC3E}">
        <p14:creationId xmlns:p14="http://schemas.microsoft.com/office/powerpoint/2010/main" val="30992639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BENI 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68</a:t>
            </a:fld>
            <a:endParaRPr lang="it-IT" altLang="it-IT" sz="1301" dirty="0">
              <a:solidFill>
                <a:srgbClr val="808080"/>
              </a:solidFill>
              <a:latin typeface="Merriweather" pitchFamily="2" charset="0"/>
              <a:cs typeface="Arial"/>
            </a:endParaRPr>
          </a:p>
        </p:txBody>
      </p:sp>
      <p:sp>
        <p:nvSpPr>
          <p:cNvPr id="5" name="Rectangle 6">
            <a:extLst>
              <a:ext uri="{FF2B5EF4-FFF2-40B4-BE49-F238E27FC236}">
                <a16:creationId xmlns="" xmlns:a16="http://schemas.microsoft.com/office/drawing/2014/main" id="{EC612A4F-1B42-4970-851E-97F6BB0E34F2}"/>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Le immobilizzazioni materiali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destinate all’alienazione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sono riclassificate in apposita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voce dell’attivo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circolante</a:t>
            </a:r>
          </a:p>
        </p:txBody>
      </p:sp>
      <p:sp>
        <p:nvSpPr>
          <p:cNvPr id="6" name="AutoShape 7">
            <a:extLst>
              <a:ext uri="{FF2B5EF4-FFF2-40B4-BE49-F238E27FC236}">
                <a16:creationId xmlns="" xmlns:a16="http://schemas.microsoft.com/office/drawing/2014/main" id="{6DBC1B00-AD58-4202-933A-5BED7A69156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7" name="Rectangle 8">
            <a:extLst>
              <a:ext uri="{FF2B5EF4-FFF2-40B4-BE49-F238E27FC236}">
                <a16:creationId xmlns="" xmlns:a16="http://schemas.microsoft.com/office/drawing/2014/main" id="{BAE0FBCD-44D7-4CC4-AC0A-B6BDB858D002}"/>
              </a:ext>
            </a:extLst>
          </p:cNvPr>
          <p:cNvSpPr>
            <a:spLocks noChangeArrowheads="1"/>
          </p:cNvSpPr>
          <p:nvPr/>
        </p:nvSpPr>
        <p:spPr bwMode="auto">
          <a:xfrm>
            <a:off x="3018239" y="4437066"/>
            <a:ext cx="2753915"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Si valutano al minore tra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valore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netto contabile e il valore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di realizzazione desumibile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dall’andamento di mercato</a:t>
            </a:r>
          </a:p>
        </p:txBody>
      </p:sp>
      <p:sp>
        <p:nvSpPr>
          <p:cNvPr id="8" name="AutoShape 9">
            <a:extLst>
              <a:ext uri="{FF2B5EF4-FFF2-40B4-BE49-F238E27FC236}">
                <a16:creationId xmlns="" xmlns:a16="http://schemas.microsoft.com/office/drawing/2014/main" id="{FA69FACE-F5E8-4BD7-829E-AAFE1B9301F6}"/>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9" name="Rectangle 10">
            <a:extLst>
              <a:ext uri="{FF2B5EF4-FFF2-40B4-BE49-F238E27FC236}">
                <a16:creationId xmlns="" xmlns:a16="http://schemas.microsoft.com/office/drawing/2014/main" id="{84C1B24B-4719-464D-98BB-504F70A6A2A6}"/>
              </a:ext>
            </a:extLst>
          </p:cNvPr>
          <p:cNvSpPr>
            <a:spLocks noChangeArrowheads="1"/>
          </p:cNvSpPr>
          <p:nvPr/>
        </p:nvSpPr>
        <p:spPr bwMode="auto">
          <a:xfrm>
            <a:off x="6798470" y="4437066"/>
            <a:ext cx="2538413"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Nella nota integrativa si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indicano i criteri di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valutazione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dei cespiti destinati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alla vendita</a:t>
            </a:r>
          </a:p>
        </p:txBody>
      </p:sp>
    </p:spTree>
    <p:extLst>
      <p:ext uri="{BB962C8B-B14F-4D97-AF65-F5344CB8AC3E}">
        <p14:creationId xmlns:p14="http://schemas.microsoft.com/office/powerpoint/2010/main" val="195473931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SEGUE: BENI 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69</a:t>
            </a:fld>
            <a:endParaRPr lang="it-IT" altLang="it-IT" sz="1301" dirty="0">
              <a:solidFill>
                <a:srgbClr val="808080"/>
              </a:solidFill>
              <a:latin typeface="Merriweather" pitchFamily="2" charset="0"/>
              <a:cs typeface="Arial"/>
            </a:endParaRPr>
          </a:p>
        </p:txBody>
      </p:sp>
      <p:sp>
        <p:nvSpPr>
          <p:cNvPr id="5" name="Rectangle 6">
            <a:extLst>
              <a:ext uri="{FF2B5EF4-FFF2-40B4-BE49-F238E27FC236}">
                <a16:creationId xmlns="" xmlns:a16="http://schemas.microsoft.com/office/drawing/2014/main" id="{A9FF4FB3-6AB7-4654-A12D-BDAE774D8BE2}"/>
              </a:ext>
            </a:extLst>
          </p:cNvPr>
          <p:cNvSpPr>
            <a:spLocks noChangeArrowheads="1"/>
          </p:cNvSpPr>
          <p:nvPr/>
        </p:nvSpPr>
        <p:spPr bwMode="auto">
          <a:xfrm>
            <a:off x="2884868" y="1700213"/>
            <a:ext cx="2940861"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I beni strumentali acquisiti a titolo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gratuito si iscrivono nell’attivo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dello stato patrimoniale in base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al presumibile valore di mercato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attribuibile alla data di acquisizione</a:t>
            </a:r>
          </a:p>
        </p:txBody>
      </p:sp>
      <p:sp>
        <p:nvSpPr>
          <p:cNvPr id="6" name="AutoShape 7">
            <a:extLst>
              <a:ext uri="{FF2B5EF4-FFF2-40B4-BE49-F238E27FC236}">
                <a16:creationId xmlns="" xmlns:a16="http://schemas.microsoft.com/office/drawing/2014/main" id="{D8C3FD4F-0450-473A-B705-A2EB7C033DF0}"/>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7" name="Rectangle 8">
            <a:extLst>
              <a:ext uri="{FF2B5EF4-FFF2-40B4-BE49-F238E27FC236}">
                <a16:creationId xmlns="" xmlns:a16="http://schemas.microsoft.com/office/drawing/2014/main" id="{5725AD18-C50C-4761-BE83-13C3A9F69906}"/>
              </a:ext>
            </a:extLst>
          </p:cNvPr>
          <p:cNvSpPr>
            <a:spLocks noChangeArrowheads="1"/>
          </p:cNvSpPr>
          <p:nvPr/>
        </p:nvSpPr>
        <p:spPr bwMode="auto">
          <a:xfrm>
            <a:off x="2884869" y="4437066"/>
            <a:ext cx="2887286"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valore contabile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dell’immobilizzazione non può</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superare il valore recuperabile</a:t>
            </a:r>
          </a:p>
        </p:txBody>
      </p:sp>
      <p:sp>
        <p:nvSpPr>
          <p:cNvPr id="8" name="AutoShape 9">
            <a:extLst>
              <a:ext uri="{FF2B5EF4-FFF2-40B4-BE49-F238E27FC236}">
                <a16:creationId xmlns="" xmlns:a16="http://schemas.microsoft.com/office/drawing/2014/main" id="{6BB8B45F-8A31-4238-923C-AC2EC4AA02D9}"/>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9" name="Rectangle 10">
            <a:extLst>
              <a:ext uri="{FF2B5EF4-FFF2-40B4-BE49-F238E27FC236}">
                <a16:creationId xmlns="" xmlns:a16="http://schemas.microsoft.com/office/drawing/2014/main" id="{D23C09C6-5F62-4962-B391-9F1634925850}"/>
              </a:ext>
            </a:extLst>
          </p:cNvPr>
          <p:cNvSpPr>
            <a:spLocks noChangeArrowheads="1"/>
          </p:cNvSpPr>
          <p:nvPr/>
        </p:nvSpPr>
        <p:spPr bwMode="auto">
          <a:xfrm>
            <a:off x="6798470" y="4437066"/>
            <a:ext cx="2538413"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valore così determinato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si iscrive nella voce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A5 « Altri ricavi e proventi»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 conto economico</a:t>
            </a:r>
          </a:p>
        </p:txBody>
      </p:sp>
    </p:spTree>
    <p:extLst>
      <p:ext uri="{BB962C8B-B14F-4D97-AF65-F5344CB8AC3E}">
        <p14:creationId xmlns:p14="http://schemas.microsoft.com/office/powerpoint/2010/main" val="2768546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399245" y="365125"/>
            <a:ext cx="11153103" cy="1325563"/>
          </a:xfrm>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PRINCIPIO DELLA RAPPRESENTAZIONE SOSTANZIALE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normAutofit/>
          </a:bodyPr>
          <a:lstStyle/>
          <a:p>
            <a:pPr algn="just">
              <a:buFont typeface="Times New Roman" charset="0"/>
              <a:buNone/>
              <a:defRPr/>
            </a:pPr>
            <a:r>
              <a:rPr lang="it-IT" sz="2400" dirty="0">
                <a:latin typeface="Arial" panose="020B0604020202020204" pitchFamily="34" charset="0"/>
                <a:cs typeface="Arial" panose="020B0604020202020204" pitchFamily="34" charset="0"/>
              </a:rPr>
              <a:t>   L’art. 2423 bis c.c. prevede che «la rilevazione e la presentazione delle voci è effettuata tenendo conto della sostanza dell’operazione o del contratto»       </a:t>
            </a:r>
          </a:p>
          <a:p>
            <a:pPr algn="just">
              <a:buFont typeface="Times New Roman" charset="0"/>
              <a:buNone/>
              <a:defRPr/>
            </a:pPr>
            <a:r>
              <a:rPr lang="it-IT" sz="2400" dirty="0">
                <a:latin typeface="Arial" panose="020B0604020202020204" pitchFamily="34" charset="0"/>
                <a:cs typeface="Arial" panose="020B0604020202020204" pitchFamily="34" charset="0"/>
              </a:rPr>
              <a:t>   La prima e fondamentale attività che il redattore del bilancio deve effettuare è l’individuazione dei diritti, degli obblighi e delle condizioni ricavabili dai termini contrattuali delle transazioni e confrontarle con le disposizioni dei principi contabili per accertare la correttezza dell’iscrizione o della cancellazione di elementi patrimoniali ed economici. Si richiamano in proposito le definizioni di credito e di debito e, ove previsto, il requisito del trasferimento dei rischi e dei benefici.</a:t>
            </a:r>
          </a:p>
          <a:p>
            <a:pPr algn="just">
              <a:buFont typeface="Times New Roman" charset="0"/>
              <a:buNone/>
              <a:defRPr/>
            </a:pPr>
            <a:r>
              <a:rPr lang="it-IT" sz="2400" dirty="0">
                <a:latin typeface="Arial" panose="020B0604020202020204" pitchFamily="34" charset="0"/>
                <a:cs typeface="Arial" panose="020B0604020202020204" pitchFamily="34" charset="0"/>
              </a:rPr>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130719151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AMMORTAMENTI E DICHIARAZIONE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70</a:t>
            </a:fld>
            <a:endParaRPr lang="it-IT" altLang="it-IT" sz="1301" dirty="0">
              <a:solidFill>
                <a:srgbClr val="808080"/>
              </a:solidFill>
              <a:latin typeface="Merriweather" pitchFamily="2" charset="0"/>
              <a:cs typeface="Arial"/>
            </a:endParaRPr>
          </a:p>
        </p:txBody>
      </p:sp>
      <p:grpSp>
        <p:nvGrpSpPr>
          <p:cNvPr id="5" name="Organization Chart 12">
            <a:extLst>
              <a:ext uri="{FF2B5EF4-FFF2-40B4-BE49-F238E27FC236}">
                <a16:creationId xmlns="" xmlns:a16="http://schemas.microsoft.com/office/drawing/2014/main" id="{6D832F29-4C7E-4195-8949-4BBCC70610C1}"/>
              </a:ext>
            </a:extLst>
          </p:cNvPr>
          <p:cNvGrpSpPr>
            <a:grpSpLocks noChangeAspect="1"/>
          </p:cNvGrpSpPr>
          <p:nvPr/>
        </p:nvGrpSpPr>
        <p:grpSpPr bwMode="auto">
          <a:xfrm>
            <a:off x="2907479" y="1585913"/>
            <a:ext cx="6603512" cy="4464050"/>
            <a:chOff x="233" y="999"/>
            <a:chExt cx="3089" cy="720"/>
          </a:xfrm>
        </p:grpSpPr>
        <p:cxnSp>
          <p:nvCxnSpPr>
            <p:cNvPr id="6" name="_s2052">
              <a:extLst>
                <a:ext uri="{FF2B5EF4-FFF2-40B4-BE49-F238E27FC236}">
                  <a16:creationId xmlns="" xmlns:a16="http://schemas.microsoft.com/office/drawing/2014/main" id="{A28552F3-1752-47B5-816A-1AAAD6087A20}"/>
                </a:ext>
              </a:extLst>
            </p:cNvPr>
            <p:cNvCxnSpPr>
              <a:cxnSpLocks noChangeShapeType="1"/>
              <a:stCxn id="12" idx="0"/>
              <a:endCxn id="9" idx="2"/>
            </p:cNvCxnSpPr>
            <p:nvPr/>
          </p:nvCxnSpPr>
          <p:spPr bwMode="auto">
            <a:xfrm rot="16200000" flipV="1">
              <a:off x="2188" y="815"/>
              <a:ext cx="144" cy="1089"/>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 name="_s2053">
              <a:extLst>
                <a:ext uri="{FF2B5EF4-FFF2-40B4-BE49-F238E27FC236}">
                  <a16:creationId xmlns="" xmlns:a16="http://schemas.microsoft.com/office/drawing/2014/main" id="{8DA067C5-050F-4597-8661-E740156C1B23}"/>
                </a:ext>
              </a:extLst>
            </p:cNvPr>
            <p:cNvCxnSpPr>
              <a:cxnSpLocks noChangeShapeType="1"/>
              <a:stCxn id="11" idx="0"/>
              <a:endCxn id="9" idx="2"/>
            </p:cNvCxnSpPr>
            <p:nvPr/>
          </p:nvCxnSpPr>
          <p:spPr bwMode="auto">
            <a:xfrm flipV="1">
              <a:off x="1714" y="1287"/>
              <a:ext cx="2" cy="144"/>
            </a:xfrm>
            <a:prstGeom prst="straightConnector1">
              <a:avLst/>
            </a:prstGeom>
            <a:noFill/>
            <a:ln w="28575">
              <a:solidFill>
                <a:srgbClr val="000000"/>
              </a:solidFill>
              <a:round/>
              <a:headEnd/>
              <a:tailEnd/>
            </a:ln>
            <a:extLst>
              <a:ext uri="{909E8E84-426E-40DD-AFC4-6F175D3DCCD1}">
                <a14:hiddenFill xmlns:a14="http://schemas.microsoft.com/office/drawing/2010/main">
                  <a:noFill/>
                </a14:hiddenFill>
              </a:ext>
            </a:extLst>
          </p:spPr>
        </p:cxnSp>
        <p:cxnSp>
          <p:nvCxnSpPr>
            <p:cNvPr id="8" name="_s2054">
              <a:extLst>
                <a:ext uri="{FF2B5EF4-FFF2-40B4-BE49-F238E27FC236}">
                  <a16:creationId xmlns="" xmlns:a16="http://schemas.microsoft.com/office/drawing/2014/main" id="{8B7C4208-545C-4569-867B-32C33093BE4D}"/>
                </a:ext>
              </a:extLst>
            </p:cNvPr>
            <p:cNvCxnSpPr>
              <a:cxnSpLocks noChangeShapeType="1"/>
              <a:stCxn id="10" idx="0"/>
              <a:endCxn id="9" idx="2"/>
            </p:cNvCxnSpPr>
            <p:nvPr/>
          </p:nvCxnSpPr>
          <p:spPr bwMode="auto">
            <a:xfrm rot="5400000" flipH="1" flipV="1">
              <a:off x="1128" y="843"/>
              <a:ext cx="144" cy="1031"/>
            </a:xfrm>
            <a:prstGeom prst="bentConnector3">
              <a:avLst>
                <a:gd name="adj1" fmla="val 5000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9" name="_s2055">
              <a:extLst>
                <a:ext uri="{FF2B5EF4-FFF2-40B4-BE49-F238E27FC236}">
                  <a16:creationId xmlns="" xmlns:a16="http://schemas.microsoft.com/office/drawing/2014/main" id="{CEB49478-6975-4588-8360-BC48C94609C4}"/>
                </a:ext>
              </a:extLst>
            </p:cNvPr>
            <p:cNvSpPr>
              <a:spLocks noChangeArrowheads="1"/>
            </p:cNvSpPr>
            <p:nvPr/>
          </p:nvSpPr>
          <p:spPr bwMode="auto">
            <a:xfrm>
              <a:off x="1063" y="999"/>
              <a:ext cx="1306"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Ammortamento fiscale</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applicabile in base al </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DM 31.12.1988.</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Si può verificare</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 </a:t>
              </a:r>
            </a:p>
          </p:txBody>
        </p:sp>
        <p:sp>
          <p:nvSpPr>
            <p:cNvPr id="10" name="_s2056">
              <a:extLst>
                <a:ext uri="{FF2B5EF4-FFF2-40B4-BE49-F238E27FC236}">
                  <a16:creationId xmlns="" xmlns:a16="http://schemas.microsoft.com/office/drawing/2014/main" id="{0D7BE7CE-6532-4EF4-BC7E-537D0FE2A8F8}"/>
                </a:ext>
              </a:extLst>
            </p:cNvPr>
            <p:cNvSpPr>
              <a:spLocks noChangeArrowheads="1"/>
            </p:cNvSpPr>
            <p:nvPr/>
          </p:nvSpPr>
          <p:spPr bwMode="auto">
            <a:xfrm>
              <a:off x="233" y="1431"/>
              <a:ext cx="903"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endParaRPr lang="it-IT" altLang="it-IT" sz="1600" kern="0" dirty="0">
                <a:solidFill>
                  <a:srgbClr val="000000"/>
                </a:solidFill>
              </a:endParaRP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Ammortamento da C.E. </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uguale a quello fiscale:</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nessuna variazione in</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dichiarazione</a:t>
              </a:r>
            </a:p>
            <a:p>
              <a:pPr algn="ctr" fontAlgn="base">
                <a:spcBef>
                  <a:spcPct val="0"/>
                </a:spcBef>
                <a:spcAft>
                  <a:spcPct val="0"/>
                </a:spcAft>
              </a:pPr>
              <a:endParaRPr lang="it-IT" altLang="it-IT" sz="1600" kern="0" dirty="0">
                <a:solidFill>
                  <a:srgbClr val="000000"/>
                </a:solidFill>
              </a:endParaRPr>
            </a:p>
          </p:txBody>
        </p:sp>
        <p:sp>
          <p:nvSpPr>
            <p:cNvPr id="11" name="_s2057">
              <a:extLst>
                <a:ext uri="{FF2B5EF4-FFF2-40B4-BE49-F238E27FC236}">
                  <a16:creationId xmlns="" xmlns:a16="http://schemas.microsoft.com/office/drawing/2014/main" id="{0F6727C8-1243-4B68-A279-F351FDDCB9C9}"/>
                </a:ext>
              </a:extLst>
            </p:cNvPr>
            <p:cNvSpPr>
              <a:spLocks noChangeArrowheads="1"/>
            </p:cNvSpPr>
            <p:nvPr/>
          </p:nvSpPr>
          <p:spPr bwMode="auto">
            <a:xfrm>
              <a:off x="1210" y="1431"/>
              <a:ext cx="1008"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Ammortamento da C.E.</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superiore a quello fiscale:</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si effettua una variazione</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in aumento</a:t>
              </a:r>
            </a:p>
          </p:txBody>
        </p:sp>
        <p:sp>
          <p:nvSpPr>
            <p:cNvPr id="12" name="_s2058">
              <a:extLst>
                <a:ext uri="{FF2B5EF4-FFF2-40B4-BE49-F238E27FC236}">
                  <a16:creationId xmlns="" xmlns:a16="http://schemas.microsoft.com/office/drawing/2014/main" id="{E31B3250-F7CA-4542-9365-0CBB52900C7A}"/>
                </a:ext>
              </a:extLst>
            </p:cNvPr>
            <p:cNvSpPr>
              <a:spLocks noChangeArrowheads="1"/>
            </p:cNvSpPr>
            <p:nvPr/>
          </p:nvSpPr>
          <p:spPr bwMode="auto">
            <a:xfrm>
              <a:off x="2288" y="1431"/>
              <a:ext cx="103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Ammortamento da C.E.</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inferiore a quello fiscale:</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si effettua una variazione </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in diminuzione</a:t>
              </a:r>
            </a:p>
          </p:txBody>
        </p:sp>
      </p:grpSp>
    </p:spTree>
    <p:extLst>
      <p:ext uri="{BB962C8B-B14F-4D97-AF65-F5344CB8AC3E}">
        <p14:creationId xmlns:p14="http://schemas.microsoft.com/office/powerpoint/2010/main" val="9116916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2980092" y="2118071"/>
            <a:ext cx="6077273" cy="1470730"/>
          </a:xfrm>
        </p:spPr>
        <p:txBody>
          <a:bodyPr>
            <a:normAutofit/>
          </a:bodyPr>
          <a:lstStyle/>
          <a:p>
            <a:pPr>
              <a:buFont typeface="Times New Roman" charset="0"/>
              <a:buNone/>
              <a:defRPr/>
            </a:pPr>
            <a:r>
              <a:rPr lang="it-IT" sz="3200" dirty="0">
                <a:latin typeface="Arial" panose="020B0604020202020204" pitchFamily="34" charset="0"/>
                <a:cs typeface="Arial" panose="020B0604020202020204" pitchFamily="34" charset="0"/>
              </a:rPr>
              <a:t>BENI IMMATERIALI</a:t>
            </a:r>
          </a:p>
        </p:txBody>
      </p:sp>
    </p:spTree>
    <p:extLst>
      <p:ext uri="{BB962C8B-B14F-4D97-AF65-F5344CB8AC3E}">
        <p14:creationId xmlns:p14="http://schemas.microsoft.com/office/powerpoint/2010/main" val="7169532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835371" y="44048"/>
            <a:ext cx="10515600" cy="1325563"/>
          </a:xfrm>
        </p:spPr>
        <p:txBody>
          <a:bodyPr>
            <a:normAutofit/>
          </a:bodyPr>
          <a:lstStyle/>
          <a:p>
            <a:pPr algn="ctr">
              <a:defRPr/>
            </a:pPr>
            <a:r>
              <a:rPr lang="it-IT" sz="3200" dirty="0">
                <a:latin typeface="Arial" panose="020B0604020202020204" pitchFamily="34" charset="0"/>
                <a:cs typeface="Arial" panose="020B0604020202020204" pitchFamily="34" charset="0"/>
              </a:rPr>
              <a:t>BENI IMMATERIALI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980989" y="1579395"/>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72</a:t>
            </a:fld>
            <a:endParaRPr lang="it-IT" altLang="it-IT" sz="1301" dirty="0">
              <a:solidFill>
                <a:srgbClr val="808080"/>
              </a:solidFill>
              <a:latin typeface="Merriweather" pitchFamily="2" charset="0"/>
              <a:cs typeface="Arial"/>
            </a:endParaRPr>
          </a:p>
        </p:txBody>
      </p:sp>
      <p:sp>
        <p:nvSpPr>
          <p:cNvPr id="5" name="AutoShape 3">
            <a:extLst>
              <a:ext uri="{FF2B5EF4-FFF2-40B4-BE49-F238E27FC236}">
                <a16:creationId xmlns="" xmlns:a16="http://schemas.microsoft.com/office/drawing/2014/main" id="{B74D4BFA-BE6D-45F8-81C7-5390F842320D}"/>
              </a:ext>
            </a:extLst>
          </p:cNvPr>
          <p:cNvSpPr>
            <a:spLocks noChangeArrowheads="1"/>
          </p:cNvSpPr>
          <p:nvPr/>
        </p:nvSpPr>
        <p:spPr bwMode="auto">
          <a:xfrm>
            <a:off x="2871989" y="2497953"/>
            <a:ext cx="2165396" cy="2520950"/>
          </a:xfrm>
          <a:prstGeom prst="rightArrowCallout">
            <a:avLst>
              <a:gd name="adj1" fmla="val 25000"/>
              <a:gd name="adj2" fmla="val 25000"/>
              <a:gd name="adj3" fmla="val 17611"/>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Immobilizzazioni</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immateriali</a:t>
            </a:r>
          </a:p>
        </p:txBody>
      </p:sp>
      <p:sp>
        <p:nvSpPr>
          <p:cNvPr id="6" name="Rectangle 6">
            <a:extLst>
              <a:ext uri="{FF2B5EF4-FFF2-40B4-BE49-F238E27FC236}">
                <a16:creationId xmlns="" xmlns:a16="http://schemas.microsoft.com/office/drawing/2014/main" id="{4B10AFEA-E852-46F4-9AB8-018D250F4B89}"/>
              </a:ext>
            </a:extLst>
          </p:cNvPr>
          <p:cNvSpPr>
            <a:spLocks noChangeArrowheads="1"/>
          </p:cNvSpPr>
          <p:nvPr/>
        </p:nvSpPr>
        <p:spPr bwMode="auto">
          <a:xfrm>
            <a:off x="5231609" y="1341438"/>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Oneri pluriennali: sono costi che non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esauriscono la loro utilità nell’esercizio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in cui sono sostenuti.</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Es. costi di impianto e di ampliamento</a:t>
            </a:r>
          </a:p>
        </p:txBody>
      </p:sp>
      <p:sp>
        <p:nvSpPr>
          <p:cNvPr id="7" name="Rectangle 5">
            <a:extLst>
              <a:ext uri="{FF2B5EF4-FFF2-40B4-BE49-F238E27FC236}">
                <a16:creationId xmlns="" xmlns:a16="http://schemas.microsoft.com/office/drawing/2014/main" id="{74906BEB-C831-4B7F-A85E-69EE328025E4}"/>
              </a:ext>
            </a:extLst>
          </p:cNvPr>
          <p:cNvSpPr>
            <a:spLocks noChangeArrowheads="1"/>
          </p:cNvSpPr>
          <p:nvPr/>
        </p:nvSpPr>
        <p:spPr bwMode="auto">
          <a:xfrm>
            <a:off x="5231609" y="2639467"/>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Beni immateriali: sono individualmente</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 identificabili e sono rappresentati da diritti</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giuridicamente protetti.</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Es. diritti di brevetto, licenze, marchi</a:t>
            </a:r>
          </a:p>
        </p:txBody>
      </p:sp>
      <p:sp>
        <p:nvSpPr>
          <p:cNvPr id="8" name="Rectangle 4">
            <a:extLst>
              <a:ext uri="{FF2B5EF4-FFF2-40B4-BE49-F238E27FC236}">
                <a16:creationId xmlns="" xmlns:a16="http://schemas.microsoft.com/office/drawing/2014/main" id="{8178329D-DC98-4C87-81AC-0E6F6D7D2E60}"/>
              </a:ext>
            </a:extLst>
          </p:cNvPr>
          <p:cNvSpPr>
            <a:spLocks noChangeArrowheads="1"/>
          </p:cNvSpPr>
          <p:nvPr/>
        </p:nvSpPr>
        <p:spPr bwMode="auto">
          <a:xfrm>
            <a:off x="5231609" y="3937495"/>
            <a:ext cx="3888581" cy="12239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Avviamento: l’attitudine di un’azienda a</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produrre utili. Si iscrive solo se acquisito a </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titolo oneroso</a:t>
            </a:r>
          </a:p>
        </p:txBody>
      </p:sp>
      <p:sp>
        <p:nvSpPr>
          <p:cNvPr id="9" name="Rectangle 7">
            <a:extLst>
              <a:ext uri="{FF2B5EF4-FFF2-40B4-BE49-F238E27FC236}">
                <a16:creationId xmlns="" xmlns:a16="http://schemas.microsoft.com/office/drawing/2014/main" id="{FD520C45-F346-43D8-9210-5EF8319904BB}"/>
              </a:ext>
            </a:extLst>
          </p:cNvPr>
          <p:cNvSpPr>
            <a:spLocks noChangeArrowheads="1"/>
          </p:cNvSpPr>
          <p:nvPr/>
        </p:nvSpPr>
        <p:spPr bwMode="auto">
          <a:xfrm>
            <a:off x="5231609" y="5235521"/>
            <a:ext cx="3888581" cy="12239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Immobilizzazioni in corso e acconti: sono costi</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sostenuti internamente o esternamente per la</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realizzazione di un bene immateriale</a:t>
            </a:r>
          </a:p>
        </p:txBody>
      </p:sp>
    </p:spTree>
    <p:extLst>
      <p:ext uri="{BB962C8B-B14F-4D97-AF65-F5344CB8AC3E}">
        <p14:creationId xmlns:p14="http://schemas.microsoft.com/office/powerpoint/2010/main" val="9399198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BENI IMMATERIALI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641124" y="1612859"/>
            <a:ext cx="8482169" cy="4519878"/>
          </a:xfrm>
        </p:spPr>
        <p:txBody>
          <a:bodyPr anchor="t" anchorCtr="0">
            <a:normAutofit/>
          </a:bodyPr>
          <a:lstStyle/>
          <a:p>
            <a:pPr marL="0" indent="0" algn="just">
              <a:lnSpc>
                <a:spcPct val="100000"/>
              </a:lnSpc>
              <a:spcBef>
                <a:spcPct val="20000"/>
              </a:spcBef>
              <a:spcAft>
                <a:spcPct val="0"/>
              </a:spcAft>
              <a:buNone/>
              <a:defRPr/>
            </a:pPr>
            <a:r>
              <a:rPr lang="it-IT" altLang="it-IT" sz="2400" dirty="0">
                <a:latin typeface="Arial" panose="020B0604020202020204" pitchFamily="34" charset="0"/>
                <a:cs typeface="Arial" panose="020B0604020202020204" pitchFamily="34" charset="0"/>
              </a:rPr>
              <a:t>L’avviamento è definito come l’attitudine di un’azienda a produrre utili che derivino o da fattori specifici che, pur concorrendo positivamente alla produzione del reddito ed essendosi formati nel tempo in modo oneroso, non hanno un valore autonomo, ovvero da incrementi di valore che il complesso dei beni aziendali acquisisce rispetto alla somma dei valori dei singoli beni, in virtù dell’organizzazione delle risorse in un sistema efficiente.</a:t>
            </a:r>
          </a:p>
          <a:p>
            <a:pPr algn="just">
              <a:buFont typeface="Times New Roman" charset="0"/>
              <a:buNone/>
              <a:defRPr/>
            </a:pPr>
            <a:endParaRPr lang="it-IT" sz="2400" dirty="0">
              <a:latin typeface="Arial" panose="020B0604020202020204" pitchFamily="34" charset="0"/>
              <a:cs typeface="Arial" panose="020B0604020202020204" pitchFamily="34" charset="0"/>
            </a:endParaRP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73</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102047497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BENI IMMATERIALI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74</a:t>
            </a:fld>
            <a:endParaRPr lang="it-IT" altLang="it-IT" sz="1301" dirty="0">
              <a:solidFill>
                <a:srgbClr val="808080"/>
              </a:solidFill>
              <a:latin typeface="Merriweather" pitchFamily="2" charset="0"/>
              <a:cs typeface="Arial"/>
            </a:endParaRPr>
          </a:p>
        </p:txBody>
      </p:sp>
      <p:sp>
        <p:nvSpPr>
          <p:cNvPr id="5" name="Callout con freccia in giù 6">
            <a:extLst>
              <a:ext uri="{FF2B5EF4-FFF2-40B4-BE49-F238E27FC236}">
                <a16:creationId xmlns="" xmlns:a16="http://schemas.microsoft.com/office/drawing/2014/main" id="{023C98C4-8E47-42F8-84F8-C930F1359349}"/>
              </a:ext>
            </a:extLst>
          </p:cNvPr>
          <p:cNvSpPr/>
          <p:nvPr/>
        </p:nvSpPr>
        <p:spPr>
          <a:xfrm>
            <a:off x="4762233" y="1571225"/>
            <a:ext cx="2173310" cy="2034861"/>
          </a:xfrm>
          <a:prstGeom prst="downArrowCallou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Si iscrive tra le immobilizzazioni immateriali se soddisfa le seguenti condizioni</a:t>
            </a:r>
          </a:p>
        </p:txBody>
      </p:sp>
      <p:sp>
        <p:nvSpPr>
          <p:cNvPr id="6" name="Rettangolo arrotondato 7">
            <a:extLst>
              <a:ext uri="{FF2B5EF4-FFF2-40B4-BE49-F238E27FC236}">
                <a16:creationId xmlns="" xmlns:a16="http://schemas.microsoft.com/office/drawing/2014/main" id="{AF9EBB8B-662D-4850-B3C3-E9307937E003}"/>
              </a:ext>
            </a:extLst>
          </p:cNvPr>
          <p:cNvSpPr/>
          <p:nvPr/>
        </p:nvSpPr>
        <p:spPr>
          <a:xfrm>
            <a:off x="1794458" y="3606085"/>
            <a:ext cx="1796603" cy="2073499"/>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È acquisito a titolo oneroso</a:t>
            </a:r>
          </a:p>
        </p:txBody>
      </p:sp>
      <p:sp>
        <p:nvSpPr>
          <p:cNvPr id="7" name="Rettangolo arrotondato 8">
            <a:extLst>
              <a:ext uri="{FF2B5EF4-FFF2-40B4-BE49-F238E27FC236}">
                <a16:creationId xmlns="" xmlns:a16="http://schemas.microsoft.com/office/drawing/2014/main" id="{FC0B915D-EA99-492C-BBE0-FF4398F288A8}"/>
              </a:ext>
            </a:extLst>
          </p:cNvPr>
          <p:cNvSpPr/>
          <p:nvPr/>
        </p:nvSpPr>
        <p:spPr>
          <a:xfrm>
            <a:off x="3898544" y="3606084"/>
            <a:ext cx="1796603" cy="2073500"/>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Ha un valore quantificabile in quanto incluso nel corrispettivo pagato</a:t>
            </a:r>
          </a:p>
        </p:txBody>
      </p:sp>
      <p:sp>
        <p:nvSpPr>
          <p:cNvPr id="8" name="Rettangolo arrotondato 9">
            <a:extLst>
              <a:ext uri="{FF2B5EF4-FFF2-40B4-BE49-F238E27FC236}">
                <a16:creationId xmlns="" xmlns:a16="http://schemas.microsoft.com/office/drawing/2014/main" id="{F04D5DFB-40AF-41B7-A632-A377AC2C6AF3}"/>
              </a:ext>
            </a:extLst>
          </p:cNvPr>
          <p:cNvSpPr/>
          <p:nvPr/>
        </p:nvSpPr>
        <p:spPr>
          <a:xfrm>
            <a:off x="6002630" y="3606083"/>
            <a:ext cx="1796603" cy="2073500"/>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È costituito da oneri e costi che garantiscono benefici economici futuri</a:t>
            </a:r>
          </a:p>
        </p:txBody>
      </p:sp>
      <p:sp>
        <p:nvSpPr>
          <p:cNvPr id="9" name="Rettangolo arrotondato 10">
            <a:extLst>
              <a:ext uri="{FF2B5EF4-FFF2-40B4-BE49-F238E27FC236}">
                <a16:creationId xmlns="" xmlns:a16="http://schemas.microsoft.com/office/drawing/2014/main" id="{F6095478-60CD-497D-8196-3BF598BAA0BE}"/>
              </a:ext>
            </a:extLst>
          </p:cNvPr>
          <p:cNvSpPr/>
          <p:nvPr/>
        </p:nvSpPr>
        <p:spPr>
          <a:xfrm>
            <a:off x="8106716" y="3606084"/>
            <a:ext cx="1796603" cy="207349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È soddisfatto il principio di recuperabilità del costo</a:t>
            </a:r>
          </a:p>
        </p:txBody>
      </p:sp>
    </p:spTree>
    <p:extLst>
      <p:ext uri="{BB962C8B-B14F-4D97-AF65-F5344CB8AC3E}">
        <p14:creationId xmlns:p14="http://schemas.microsoft.com/office/powerpoint/2010/main" val="221750816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2593726" y="2362770"/>
            <a:ext cx="6666184" cy="1470730"/>
          </a:xfrm>
        </p:spPr>
        <p:txBody>
          <a:bodyPr>
            <a:normAutofit/>
          </a:bodyPr>
          <a:lstStyle/>
          <a:p>
            <a:pPr>
              <a:defRPr/>
            </a:pPr>
            <a:r>
              <a:rPr lang="it-IT" sz="3200" dirty="0">
                <a:latin typeface="Arial" panose="020B0604020202020204" pitchFamily="34" charset="0"/>
                <a:cs typeface="Arial" panose="020B0604020202020204" pitchFamily="34" charset="0"/>
              </a:rPr>
              <a:t>CREDITI E PERDITE SU CREDITI</a:t>
            </a:r>
          </a:p>
        </p:txBody>
      </p:sp>
    </p:spTree>
    <p:extLst>
      <p:ext uri="{BB962C8B-B14F-4D97-AF65-F5344CB8AC3E}">
        <p14:creationId xmlns:p14="http://schemas.microsoft.com/office/powerpoint/2010/main" val="338938218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LA RICLASSIFICAZIONE DEI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900106" y="1687716"/>
            <a:ext cx="8224364"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76</a:t>
            </a:fld>
            <a:endParaRPr lang="it-IT" altLang="it-IT" sz="1301" dirty="0">
              <a:solidFill>
                <a:srgbClr val="808080"/>
              </a:solidFill>
              <a:latin typeface="Merriweather" pitchFamily="2" charset="0"/>
              <a:cs typeface="Arial"/>
            </a:endParaRPr>
          </a:p>
        </p:txBody>
      </p:sp>
      <p:sp>
        <p:nvSpPr>
          <p:cNvPr id="5" name="Callout con freccia in giù 4">
            <a:extLst>
              <a:ext uri="{FF2B5EF4-FFF2-40B4-BE49-F238E27FC236}">
                <a16:creationId xmlns="" xmlns:a16="http://schemas.microsoft.com/office/drawing/2014/main" id="{9FC750B0-0325-43CC-984F-DC36ADE9180D}"/>
              </a:ext>
            </a:extLst>
          </p:cNvPr>
          <p:cNvSpPr/>
          <p:nvPr/>
        </p:nvSpPr>
        <p:spPr>
          <a:xfrm>
            <a:off x="4471656" y="1521018"/>
            <a:ext cx="3081271" cy="2073497"/>
          </a:xfrm>
          <a:prstGeom prst="downArrowCallou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La riclassificazione in bilancio avviene in relazione</a:t>
            </a:r>
          </a:p>
        </p:txBody>
      </p:sp>
      <p:sp>
        <p:nvSpPr>
          <p:cNvPr id="6" name="Freccia a sinistra 5">
            <a:extLst>
              <a:ext uri="{FF2B5EF4-FFF2-40B4-BE49-F238E27FC236}">
                <a16:creationId xmlns="" xmlns:a16="http://schemas.microsoft.com/office/drawing/2014/main" id="{59F3E327-3E6F-47E0-AE83-B0C8F737D72A}"/>
              </a:ext>
            </a:extLst>
          </p:cNvPr>
          <p:cNvSpPr/>
          <p:nvPr/>
        </p:nvSpPr>
        <p:spPr>
          <a:xfrm rot="18654408">
            <a:off x="3654746" y="3121688"/>
            <a:ext cx="978408" cy="363474"/>
          </a:xfrm>
          <a:prstGeom prst="left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endParaRPr>
          </a:p>
        </p:txBody>
      </p:sp>
      <p:sp>
        <p:nvSpPr>
          <p:cNvPr id="7" name="Rettangolo arrotondato 7">
            <a:extLst>
              <a:ext uri="{FF2B5EF4-FFF2-40B4-BE49-F238E27FC236}">
                <a16:creationId xmlns="" xmlns:a16="http://schemas.microsoft.com/office/drawing/2014/main" id="{4F53F2C5-EA9B-4DA7-8D07-099806BD02CB}"/>
              </a:ext>
            </a:extLst>
          </p:cNvPr>
          <p:cNvSpPr/>
          <p:nvPr/>
        </p:nvSpPr>
        <p:spPr>
          <a:xfrm>
            <a:off x="2563972" y="3738427"/>
            <a:ext cx="1796603" cy="2073500"/>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All’origine del credito</a:t>
            </a:r>
          </a:p>
        </p:txBody>
      </p:sp>
      <p:sp>
        <p:nvSpPr>
          <p:cNvPr id="8" name="Rettangolo arrotondato 8">
            <a:extLst>
              <a:ext uri="{FF2B5EF4-FFF2-40B4-BE49-F238E27FC236}">
                <a16:creationId xmlns="" xmlns:a16="http://schemas.microsoft.com/office/drawing/2014/main" id="{9F75D8E3-5916-4F60-A2A0-35AE95D23CE8}"/>
              </a:ext>
            </a:extLst>
          </p:cNvPr>
          <p:cNvSpPr/>
          <p:nvPr/>
        </p:nvSpPr>
        <p:spPr>
          <a:xfrm>
            <a:off x="4932220" y="3738429"/>
            <a:ext cx="2118578" cy="2073498"/>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Alla natura del debitore</a:t>
            </a:r>
          </a:p>
        </p:txBody>
      </p:sp>
      <p:sp>
        <p:nvSpPr>
          <p:cNvPr id="9" name="Rettangolo arrotondato 9">
            <a:extLst>
              <a:ext uri="{FF2B5EF4-FFF2-40B4-BE49-F238E27FC236}">
                <a16:creationId xmlns="" xmlns:a16="http://schemas.microsoft.com/office/drawing/2014/main" id="{B5A70E2A-399F-4EEC-973A-5FBD77FC30A7}"/>
              </a:ext>
            </a:extLst>
          </p:cNvPr>
          <p:cNvSpPr/>
          <p:nvPr/>
        </p:nvSpPr>
        <p:spPr>
          <a:xfrm>
            <a:off x="7622445" y="3759561"/>
            <a:ext cx="2157216" cy="2073500"/>
          </a:xfrm>
          <a:prstGeom prst="roundRect">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r>
              <a:rPr lang="it-IT" sz="1600" dirty="0">
                <a:solidFill>
                  <a:srgbClr val="000000"/>
                </a:solidFill>
                <a:latin typeface="Arial" panose="020B0604020202020204" pitchFamily="34" charset="0"/>
                <a:cs typeface="Arial" panose="020B0604020202020204" pitchFamily="34" charset="0"/>
              </a:rPr>
              <a:t>Alla scadenza</a:t>
            </a:r>
          </a:p>
        </p:txBody>
      </p:sp>
      <p:sp>
        <p:nvSpPr>
          <p:cNvPr id="10" name="Freccia a destra 9">
            <a:extLst>
              <a:ext uri="{FF2B5EF4-FFF2-40B4-BE49-F238E27FC236}">
                <a16:creationId xmlns="" xmlns:a16="http://schemas.microsoft.com/office/drawing/2014/main" id="{1CE35507-F06E-4E81-9F57-1196E50ECA34}"/>
              </a:ext>
            </a:extLst>
          </p:cNvPr>
          <p:cNvSpPr/>
          <p:nvPr/>
        </p:nvSpPr>
        <p:spPr>
          <a:xfrm rot="2704049">
            <a:off x="7405597" y="3138631"/>
            <a:ext cx="961439" cy="363474"/>
          </a:xfrm>
          <a:prstGeom prst="rightArrow">
            <a:avLst/>
          </a:prstGeom>
          <a:solidFill>
            <a:srgbClr val="BBE0E3"/>
          </a:solidFill>
          <a:ln w="12700" cap="flat" cmpd="sng" algn="ctr">
            <a:solidFill>
              <a:srgbClr val="BBE0E3">
                <a:shade val="50000"/>
              </a:srgbClr>
            </a:solidFill>
            <a:prstDash val="solid"/>
            <a:miter lim="800000"/>
          </a:ln>
          <a:effectLst/>
        </p:spPr>
        <p:txBody>
          <a:bodyPr rtlCol="0" anchor="ctr"/>
          <a:lstStyle/>
          <a:p>
            <a:pPr algn="ctr">
              <a:defRPr/>
            </a:pPr>
            <a:endParaRPr lang="it-IT" kern="0" dirty="0">
              <a:solidFill>
                <a:srgbClr val="FFFFFF"/>
              </a:solidFill>
            </a:endParaRPr>
          </a:p>
        </p:txBody>
      </p:sp>
    </p:spTree>
    <p:extLst>
      <p:ext uri="{BB962C8B-B14F-4D97-AF65-F5344CB8AC3E}">
        <p14:creationId xmlns:p14="http://schemas.microsoft.com/office/powerpoint/2010/main" val="880680030"/>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LA RICLASSIFICAZIONE DEI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77</a:t>
            </a:fld>
            <a:endParaRPr lang="it-IT" altLang="it-IT" sz="1301" dirty="0">
              <a:solidFill>
                <a:srgbClr val="808080"/>
              </a:solidFill>
              <a:latin typeface="Merriweather" pitchFamily="2" charset="0"/>
              <a:cs typeface="Arial"/>
            </a:endParaRPr>
          </a:p>
        </p:txBody>
      </p:sp>
      <p:sp>
        <p:nvSpPr>
          <p:cNvPr id="5" name="AutoShape 7">
            <a:extLst>
              <a:ext uri="{FF2B5EF4-FFF2-40B4-BE49-F238E27FC236}">
                <a16:creationId xmlns="" xmlns:a16="http://schemas.microsoft.com/office/drawing/2014/main" id="{F8B4716C-4A28-4E1C-8186-4B3585C2EB2F}"/>
              </a:ext>
            </a:extLst>
          </p:cNvPr>
          <p:cNvSpPr>
            <a:spLocks noChangeArrowheads="1"/>
          </p:cNvSpPr>
          <p:nvPr/>
        </p:nvSpPr>
        <p:spPr bwMode="auto">
          <a:xfrm>
            <a:off x="3611166" y="1557341"/>
            <a:ext cx="2376488" cy="2016125"/>
          </a:xfrm>
          <a:prstGeom prst="downArrowCallout">
            <a:avLst>
              <a:gd name="adj1" fmla="val 39291"/>
              <a:gd name="adj2" fmla="val 39291"/>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Immobilizzazioni </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finanziarie</a:t>
            </a:r>
          </a:p>
        </p:txBody>
      </p:sp>
      <p:sp>
        <p:nvSpPr>
          <p:cNvPr id="6" name="Rectangle 8">
            <a:extLst>
              <a:ext uri="{FF2B5EF4-FFF2-40B4-BE49-F238E27FC236}">
                <a16:creationId xmlns="" xmlns:a16="http://schemas.microsoft.com/office/drawing/2014/main" id="{161687D0-BFB5-4068-86B3-E93DF3BC95D2}"/>
              </a:ext>
            </a:extLst>
          </p:cNvPr>
          <p:cNvSpPr>
            <a:spLocks noChangeArrowheads="1"/>
          </p:cNvSpPr>
          <p:nvPr/>
        </p:nvSpPr>
        <p:spPr bwMode="auto">
          <a:xfrm>
            <a:off x="3665937" y="3644903"/>
            <a:ext cx="2321719"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Iscrizione nell’attivo dello</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stato patrimoniale </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nella voce</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B.III.2</a:t>
            </a:r>
          </a:p>
        </p:txBody>
      </p:sp>
      <p:sp>
        <p:nvSpPr>
          <p:cNvPr id="7" name="AutoShape 9">
            <a:extLst>
              <a:ext uri="{FF2B5EF4-FFF2-40B4-BE49-F238E27FC236}">
                <a16:creationId xmlns="" xmlns:a16="http://schemas.microsoft.com/office/drawing/2014/main" id="{BA770520-F8DE-4522-A74C-E6E214D5E170}"/>
              </a:ext>
            </a:extLst>
          </p:cNvPr>
          <p:cNvSpPr>
            <a:spLocks noChangeArrowheads="1"/>
          </p:cNvSpPr>
          <p:nvPr/>
        </p:nvSpPr>
        <p:spPr bwMode="auto">
          <a:xfrm>
            <a:off x="6366274" y="1557341"/>
            <a:ext cx="2321719" cy="2016125"/>
          </a:xfrm>
          <a:prstGeom prst="downArrowCallout">
            <a:avLst>
              <a:gd name="adj1" fmla="val 38386"/>
              <a:gd name="adj2" fmla="val 38386"/>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Attivo circolante</a:t>
            </a:r>
          </a:p>
        </p:txBody>
      </p:sp>
      <p:sp>
        <p:nvSpPr>
          <p:cNvPr id="8" name="Rectangle 10">
            <a:extLst>
              <a:ext uri="{FF2B5EF4-FFF2-40B4-BE49-F238E27FC236}">
                <a16:creationId xmlns="" xmlns:a16="http://schemas.microsoft.com/office/drawing/2014/main" id="{14C5077E-744E-4F3F-A049-7FA9BF5D6461}"/>
              </a:ext>
            </a:extLst>
          </p:cNvPr>
          <p:cNvSpPr>
            <a:spLocks noChangeArrowheads="1"/>
          </p:cNvSpPr>
          <p:nvPr/>
        </p:nvSpPr>
        <p:spPr bwMode="auto">
          <a:xfrm>
            <a:off x="6366274" y="3644903"/>
            <a:ext cx="2321719"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it-IT" altLang="it-IT" kern="0" dirty="0">
              <a:solidFill>
                <a:srgbClr val="000000"/>
              </a:solidFill>
            </a:endParaRP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Iscrizione nell’attivo dello</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stato patrimoniale</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nella voce</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C.II</a:t>
            </a:r>
          </a:p>
          <a:p>
            <a:pPr algn="ctr" fontAlgn="base">
              <a:spcBef>
                <a:spcPct val="0"/>
              </a:spcBef>
              <a:spcAft>
                <a:spcPct val="0"/>
              </a:spcAft>
            </a:pPr>
            <a:endParaRPr lang="it-IT" altLang="it-IT" sz="1400" dirty="0">
              <a:solidFill>
                <a:srgbClr val="000000"/>
              </a:solidFill>
            </a:endParaRPr>
          </a:p>
        </p:txBody>
      </p:sp>
    </p:spTree>
    <p:extLst>
      <p:ext uri="{BB962C8B-B14F-4D97-AF65-F5344CB8AC3E}">
        <p14:creationId xmlns:p14="http://schemas.microsoft.com/office/powerpoint/2010/main" val="116911635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LA SVALUTAZIONE DEI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78</a:t>
            </a:fld>
            <a:endParaRPr lang="it-IT" altLang="it-IT" sz="1301" dirty="0">
              <a:solidFill>
                <a:srgbClr val="808080"/>
              </a:solidFill>
              <a:latin typeface="Merriweather" pitchFamily="2" charset="0"/>
              <a:cs typeface="Arial"/>
            </a:endParaRPr>
          </a:p>
        </p:txBody>
      </p:sp>
      <p:grpSp>
        <p:nvGrpSpPr>
          <p:cNvPr id="5" name="Organization Chart 2">
            <a:extLst>
              <a:ext uri="{FF2B5EF4-FFF2-40B4-BE49-F238E27FC236}">
                <a16:creationId xmlns="" xmlns:a16="http://schemas.microsoft.com/office/drawing/2014/main" id="{573BCB5F-4511-4388-9DD4-906144C7498C}"/>
              </a:ext>
            </a:extLst>
          </p:cNvPr>
          <p:cNvGrpSpPr>
            <a:grpSpLocks noChangeAspect="1"/>
          </p:cNvGrpSpPr>
          <p:nvPr/>
        </p:nvGrpSpPr>
        <p:grpSpPr bwMode="auto">
          <a:xfrm>
            <a:off x="3018235" y="1557338"/>
            <a:ext cx="6156722" cy="4464050"/>
            <a:chOff x="272" y="999"/>
            <a:chExt cx="1872" cy="720"/>
          </a:xfrm>
        </p:grpSpPr>
        <p:cxnSp>
          <p:nvCxnSpPr>
            <p:cNvPr id="6" name="_s5124">
              <a:extLst>
                <a:ext uri="{FF2B5EF4-FFF2-40B4-BE49-F238E27FC236}">
                  <a16:creationId xmlns="" xmlns:a16="http://schemas.microsoft.com/office/drawing/2014/main" id="{FA83E2DA-BE98-4CD6-B9FA-D0AE0F4A7701}"/>
                </a:ext>
              </a:extLst>
            </p:cNvPr>
            <p:cNvCxnSpPr>
              <a:cxnSpLocks noChangeShapeType="1"/>
              <a:stCxn id="10" idx="0"/>
              <a:endCxn id="8" idx="2"/>
            </p:cNvCxnSpPr>
            <p:nvPr/>
          </p:nvCxnSpPr>
          <p:spPr bwMode="auto">
            <a:xfrm rot="5400000" flipH="1">
              <a:off x="1388"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 name="_s5125">
              <a:extLst>
                <a:ext uri="{FF2B5EF4-FFF2-40B4-BE49-F238E27FC236}">
                  <a16:creationId xmlns="" xmlns:a16="http://schemas.microsoft.com/office/drawing/2014/main" id="{6891B153-B4A7-465A-958C-0C6205644B80}"/>
                </a:ext>
              </a:extLst>
            </p:cNvPr>
            <p:cNvCxnSpPr>
              <a:cxnSpLocks noChangeShapeType="1"/>
              <a:stCxn id="9" idx="0"/>
              <a:endCxn id="8" idx="2"/>
            </p:cNvCxnSpPr>
            <p:nvPr/>
          </p:nvCxnSpPr>
          <p:spPr bwMode="auto">
            <a:xfrm rot="16200000">
              <a:off x="884"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5126">
              <a:extLst>
                <a:ext uri="{FF2B5EF4-FFF2-40B4-BE49-F238E27FC236}">
                  <a16:creationId xmlns="" xmlns:a16="http://schemas.microsoft.com/office/drawing/2014/main" id="{DEA10059-F854-41CF-BBDF-22E261231DBC}"/>
                </a:ext>
              </a:extLst>
            </p:cNvPr>
            <p:cNvSpPr>
              <a:spLocks noChangeArrowheads="1"/>
            </p:cNvSpPr>
            <p:nvPr/>
          </p:nvSpPr>
          <p:spPr bwMode="auto">
            <a:xfrm>
              <a:off x="776" y="999"/>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endParaRPr lang="it-IT" altLang="it-IT" sz="2000" dirty="0">
                <a:solidFill>
                  <a:srgbClr val="000000"/>
                </a:solidFill>
              </a:endParaRP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Svalutazione crediti</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può avvenire</a:t>
              </a:r>
            </a:p>
          </p:txBody>
        </p:sp>
        <p:sp>
          <p:nvSpPr>
            <p:cNvPr id="9" name="_s5127">
              <a:extLst>
                <a:ext uri="{FF2B5EF4-FFF2-40B4-BE49-F238E27FC236}">
                  <a16:creationId xmlns="" xmlns:a16="http://schemas.microsoft.com/office/drawing/2014/main" id="{EBEA7EFB-DC58-4B2A-9ADC-FEE47112DB80}"/>
                </a:ext>
              </a:extLst>
            </p:cNvPr>
            <p:cNvSpPr>
              <a:spLocks noChangeArrowheads="1"/>
            </p:cNvSpPr>
            <p:nvPr/>
          </p:nvSpPr>
          <p:spPr bwMode="auto">
            <a:xfrm>
              <a:off x="272"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In forma analitica</a:t>
              </a:r>
            </a:p>
          </p:txBody>
        </p:sp>
        <p:sp>
          <p:nvSpPr>
            <p:cNvPr id="10" name="_s5128">
              <a:extLst>
                <a:ext uri="{FF2B5EF4-FFF2-40B4-BE49-F238E27FC236}">
                  <a16:creationId xmlns="" xmlns:a16="http://schemas.microsoft.com/office/drawing/2014/main" id="{FEF0ADDC-66D6-4D50-A317-12FFBE583596}"/>
                </a:ext>
              </a:extLst>
            </p:cNvPr>
            <p:cNvSpPr>
              <a:spLocks noChangeArrowheads="1"/>
            </p:cNvSpPr>
            <p:nvPr/>
          </p:nvSpPr>
          <p:spPr bwMode="auto">
            <a:xfrm>
              <a:off x="1280"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In forma generica</a:t>
              </a:r>
            </a:p>
          </p:txBody>
        </p:sp>
      </p:grpSp>
    </p:spTree>
    <p:extLst>
      <p:ext uri="{BB962C8B-B14F-4D97-AF65-F5344CB8AC3E}">
        <p14:creationId xmlns:p14="http://schemas.microsoft.com/office/powerpoint/2010/main" val="281832999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ESEMPIO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marL="0" indent="0">
              <a:lnSpc>
                <a:spcPct val="100000"/>
              </a:lnSpc>
              <a:spcBef>
                <a:spcPct val="20000"/>
              </a:spcBef>
              <a:spcAft>
                <a:spcPct val="0"/>
              </a:spcAft>
              <a:buNone/>
              <a:defRPr/>
            </a:pPr>
            <a:r>
              <a:rPr lang="it-IT" altLang="it-IT" sz="2000" dirty="0">
                <a:latin typeface="Arial" panose="020B0604020202020204" pitchFamily="34" charset="0"/>
                <a:cs typeface="Arial" panose="020B0604020202020204" pitchFamily="34" charset="0"/>
              </a:rPr>
              <a:t>ESEMPIO:</a:t>
            </a:r>
          </a:p>
          <a:p>
            <a:pPr marL="0" indent="0">
              <a:lnSpc>
                <a:spcPct val="100000"/>
              </a:lnSpc>
              <a:spcBef>
                <a:spcPct val="20000"/>
              </a:spcBef>
              <a:spcAft>
                <a:spcPct val="0"/>
              </a:spcAft>
              <a:buNone/>
              <a:defRPr/>
            </a:pPr>
            <a:r>
              <a:rPr lang="it-IT" altLang="it-IT" sz="2000" dirty="0">
                <a:latin typeface="Arial" panose="020B0604020202020204" pitchFamily="34" charset="0"/>
                <a:cs typeface="Arial" panose="020B0604020202020204" pitchFamily="34" charset="0"/>
              </a:rPr>
              <a:t>Impresa X con credito in bilancio di euro 2.500 verso il cliente Y di dubbia</a:t>
            </a:r>
          </a:p>
          <a:p>
            <a:pPr marL="0" indent="0">
              <a:lnSpc>
                <a:spcPct val="100000"/>
              </a:lnSpc>
              <a:spcBef>
                <a:spcPct val="20000"/>
              </a:spcBef>
              <a:spcAft>
                <a:spcPct val="0"/>
              </a:spcAft>
              <a:buNone/>
              <a:defRPr/>
            </a:pPr>
            <a:r>
              <a:rPr lang="it-IT" altLang="it-IT" sz="2000" dirty="0">
                <a:latin typeface="Arial" panose="020B0604020202020204" pitchFamily="34" charset="0"/>
                <a:cs typeface="Arial" panose="020B0604020202020204" pitchFamily="34" charset="0"/>
              </a:rPr>
              <a:t>esigibilità. Si ritiene di doverlo svalutare del 10%.</a:t>
            </a:r>
          </a:p>
          <a:p>
            <a:pPr marL="0" indent="0">
              <a:lnSpc>
                <a:spcPct val="100000"/>
              </a:lnSpc>
              <a:spcBef>
                <a:spcPct val="20000"/>
              </a:spcBef>
              <a:spcAft>
                <a:spcPct val="0"/>
              </a:spcAft>
              <a:buNone/>
              <a:defRPr/>
            </a:pPr>
            <a:r>
              <a:rPr lang="it-IT" altLang="it-IT" sz="2000" dirty="0">
                <a:latin typeface="Arial" panose="020B0604020202020204" pitchFamily="34" charset="0"/>
                <a:cs typeface="Arial" panose="020B0604020202020204" pitchFamily="34" charset="0"/>
              </a:rPr>
              <a:t>Pertanto: 2.500*10%= 250,00</a:t>
            </a:r>
          </a:p>
          <a:p>
            <a:pPr marL="0" indent="0">
              <a:lnSpc>
                <a:spcPct val="100000"/>
              </a:lnSpc>
              <a:spcBef>
                <a:spcPct val="20000"/>
              </a:spcBef>
              <a:spcAft>
                <a:spcPct val="0"/>
              </a:spcAft>
              <a:buNone/>
              <a:defRPr/>
            </a:pPr>
            <a:r>
              <a:rPr lang="it-IT" altLang="it-IT" sz="2000" dirty="0">
                <a:latin typeface="Arial" panose="020B0604020202020204" pitchFamily="34" charset="0"/>
                <a:cs typeface="Arial" panose="020B0604020202020204" pitchFamily="34" charset="0"/>
              </a:rPr>
              <a:t>In contabilità:</a:t>
            </a:r>
          </a:p>
          <a:p>
            <a:pPr marL="342900" indent="-342900">
              <a:lnSpc>
                <a:spcPct val="100000"/>
              </a:lnSpc>
              <a:spcBef>
                <a:spcPct val="20000"/>
              </a:spcBef>
              <a:spcAft>
                <a:spcPct val="0"/>
              </a:spcAft>
              <a:defRPr/>
            </a:pPr>
            <a:endParaRPr lang="it-IT" altLang="it-IT" sz="2000" dirty="0">
              <a:latin typeface="Arial" panose="020B0604020202020204" pitchFamily="34" charset="0"/>
              <a:cs typeface="Arial" panose="020B0604020202020204" pitchFamily="34" charset="0"/>
            </a:endParaRPr>
          </a:p>
          <a:p>
            <a:pPr marL="0" indent="0">
              <a:lnSpc>
                <a:spcPct val="100000"/>
              </a:lnSpc>
              <a:spcBef>
                <a:spcPct val="20000"/>
              </a:spcBef>
              <a:spcAft>
                <a:spcPct val="0"/>
              </a:spcAft>
              <a:buNone/>
              <a:defRPr/>
            </a:pPr>
            <a:r>
              <a:rPr lang="it-IT" altLang="it-IT" sz="2000" dirty="0">
                <a:latin typeface="Arial" panose="020B0604020202020204" pitchFamily="34" charset="0"/>
                <a:cs typeface="Arial" panose="020B0604020202020204" pitchFamily="34" charset="0"/>
              </a:rPr>
              <a:t>Svalutazione crediti                    a              Fondo svalutazione crediti    250,00 </a:t>
            </a:r>
          </a:p>
          <a:p>
            <a:pPr>
              <a:buFont typeface="Times New Roman" charset="0"/>
              <a:buNone/>
              <a:defRPr/>
            </a:pPr>
            <a:endParaRPr lang="it-IT"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79</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610318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PRINCIPIO DI COMPETENZA</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a:t>
            </a:fld>
            <a:endParaRPr lang="it-IT" altLang="it-IT" sz="1301" dirty="0">
              <a:solidFill>
                <a:srgbClr val="808080"/>
              </a:solidFill>
              <a:latin typeface="Merriweather" pitchFamily="2" charset="0"/>
              <a:cs typeface="Arial"/>
            </a:endParaRPr>
          </a:p>
        </p:txBody>
      </p:sp>
      <p:sp>
        <p:nvSpPr>
          <p:cNvPr id="5" name="Rectangle 4">
            <a:extLst>
              <a:ext uri="{FF2B5EF4-FFF2-40B4-BE49-F238E27FC236}">
                <a16:creationId xmlns="" xmlns:a16="http://schemas.microsoft.com/office/drawing/2014/main" id="{489416D7-C8CE-48F4-97A9-ED1AB29F7463}"/>
              </a:ext>
            </a:extLst>
          </p:cNvPr>
          <p:cNvSpPr>
            <a:spLocks noChangeArrowheads="1"/>
          </p:cNvSpPr>
          <p:nvPr/>
        </p:nvSpPr>
        <p:spPr bwMode="auto">
          <a:xfrm>
            <a:off x="4475561" y="1557341"/>
            <a:ext cx="2755106"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Le regole dei singoli principi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contabili definiscono</a:t>
            </a:r>
          </a:p>
        </p:txBody>
      </p:sp>
      <p:sp>
        <p:nvSpPr>
          <p:cNvPr id="6" name="AutoShape 5">
            <a:extLst>
              <a:ext uri="{FF2B5EF4-FFF2-40B4-BE49-F238E27FC236}">
                <a16:creationId xmlns="" xmlns:a16="http://schemas.microsoft.com/office/drawing/2014/main" id="{7B6726B5-4D31-4C16-81F4-3EF653482EFD}"/>
              </a:ext>
            </a:extLst>
          </p:cNvPr>
          <p:cNvSpPr>
            <a:spLocks noChangeArrowheads="1"/>
          </p:cNvSpPr>
          <p:nvPr/>
        </p:nvSpPr>
        <p:spPr bwMode="auto">
          <a:xfrm>
            <a:off x="3342087" y="2636841"/>
            <a:ext cx="982265" cy="2376487"/>
          </a:xfrm>
          <a:prstGeom prst="curvedRightArrow">
            <a:avLst>
              <a:gd name="adj1" fmla="val 39853"/>
              <a:gd name="adj2" fmla="val 72582"/>
              <a:gd name="adj3" fmla="val 31819"/>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7" name="AutoShape 6">
            <a:extLst>
              <a:ext uri="{FF2B5EF4-FFF2-40B4-BE49-F238E27FC236}">
                <a16:creationId xmlns="" xmlns:a16="http://schemas.microsoft.com/office/drawing/2014/main" id="{5B3899F6-1E4F-42E8-81F6-FD70D0DD93F6}"/>
              </a:ext>
            </a:extLst>
          </p:cNvPr>
          <p:cNvSpPr>
            <a:spLocks noChangeArrowheads="1"/>
          </p:cNvSpPr>
          <p:nvPr/>
        </p:nvSpPr>
        <p:spPr bwMode="auto">
          <a:xfrm>
            <a:off x="7392591" y="2636841"/>
            <a:ext cx="1089422" cy="2447925"/>
          </a:xfrm>
          <a:prstGeom prst="curvedLeftArrow">
            <a:avLst>
              <a:gd name="adj1" fmla="val 33643"/>
              <a:gd name="adj2" fmla="val 67410"/>
              <a:gd name="adj3" fmla="val 31602"/>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8" name="Rectangle 7">
            <a:extLst>
              <a:ext uri="{FF2B5EF4-FFF2-40B4-BE49-F238E27FC236}">
                <a16:creationId xmlns="" xmlns:a16="http://schemas.microsoft.com/office/drawing/2014/main" id="{B4C560B0-B7F2-4A15-8C1C-4B9CBDD0B1D3}"/>
              </a:ext>
            </a:extLst>
          </p:cNvPr>
          <p:cNvSpPr>
            <a:spLocks noChangeArrowheads="1"/>
          </p:cNvSpPr>
          <p:nvPr/>
        </p:nvSpPr>
        <p:spPr bwMode="auto">
          <a:xfrm>
            <a:off x="4392770" y="3789363"/>
            <a:ext cx="2945053" cy="16557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momento in cui la rilevazione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in bilancio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dei fatti aziendali è conforme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al principio di competenza</a:t>
            </a:r>
          </a:p>
        </p:txBody>
      </p:sp>
    </p:spTree>
    <p:extLst>
      <p:ext uri="{BB962C8B-B14F-4D97-AF65-F5344CB8AC3E}">
        <p14:creationId xmlns:p14="http://schemas.microsoft.com/office/powerpoint/2010/main" val="393131156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CREDITI E PERDITE SU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80</a:t>
            </a:fld>
            <a:endParaRPr lang="it-IT" altLang="it-IT" sz="1301" dirty="0">
              <a:solidFill>
                <a:srgbClr val="808080"/>
              </a:solidFill>
              <a:latin typeface="Merriweather" pitchFamily="2" charset="0"/>
              <a:cs typeface="Arial"/>
            </a:endParaRPr>
          </a:p>
        </p:txBody>
      </p:sp>
      <p:grpSp>
        <p:nvGrpSpPr>
          <p:cNvPr id="5" name="Organization Chart 2">
            <a:extLst>
              <a:ext uri="{FF2B5EF4-FFF2-40B4-BE49-F238E27FC236}">
                <a16:creationId xmlns="" xmlns:a16="http://schemas.microsoft.com/office/drawing/2014/main" id="{A64D5883-6C1B-44FA-9D45-5756927168F4}"/>
              </a:ext>
            </a:extLst>
          </p:cNvPr>
          <p:cNvGrpSpPr>
            <a:grpSpLocks noChangeAspect="1"/>
          </p:cNvGrpSpPr>
          <p:nvPr/>
        </p:nvGrpSpPr>
        <p:grpSpPr bwMode="auto">
          <a:xfrm>
            <a:off x="3018235" y="1557338"/>
            <a:ext cx="6156722" cy="4464050"/>
            <a:chOff x="272" y="999"/>
            <a:chExt cx="1872" cy="720"/>
          </a:xfrm>
        </p:grpSpPr>
        <p:cxnSp>
          <p:nvCxnSpPr>
            <p:cNvPr id="6" name="_s5124">
              <a:extLst>
                <a:ext uri="{FF2B5EF4-FFF2-40B4-BE49-F238E27FC236}">
                  <a16:creationId xmlns="" xmlns:a16="http://schemas.microsoft.com/office/drawing/2014/main" id="{CD76D9FA-2EDD-45AF-B4A3-7942387E8A18}"/>
                </a:ext>
              </a:extLst>
            </p:cNvPr>
            <p:cNvCxnSpPr>
              <a:cxnSpLocks noChangeShapeType="1"/>
              <a:stCxn id="10" idx="0"/>
              <a:endCxn id="8" idx="2"/>
            </p:cNvCxnSpPr>
            <p:nvPr/>
          </p:nvCxnSpPr>
          <p:spPr bwMode="auto">
            <a:xfrm rot="5400000" flipH="1">
              <a:off x="1388"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 name="_s5125">
              <a:extLst>
                <a:ext uri="{FF2B5EF4-FFF2-40B4-BE49-F238E27FC236}">
                  <a16:creationId xmlns="" xmlns:a16="http://schemas.microsoft.com/office/drawing/2014/main" id="{5FE27A04-272F-4FC4-9E38-E96D9EE432C8}"/>
                </a:ext>
              </a:extLst>
            </p:cNvPr>
            <p:cNvCxnSpPr>
              <a:cxnSpLocks noChangeShapeType="1"/>
              <a:stCxn id="9" idx="0"/>
              <a:endCxn id="8" idx="2"/>
            </p:cNvCxnSpPr>
            <p:nvPr/>
          </p:nvCxnSpPr>
          <p:spPr bwMode="auto">
            <a:xfrm rot="16200000">
              <a:off x="884"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5126">
              <a:extLst>
                <a:ext uri="{FF2B5EF4-FFF2-40B4-BE49-F238E27FC236}">
                  <a16:creationId xmlns="" xmlns:a16="http://schemas.microsoft.com/office/drawing/2014/main" id="{2CE4C574-9668-42EE-86FF-A56776BCB710}"/>
                </a:ext>
              </a:extLst>
            </p:cNvPr>
            <p:cNvSpPr>
              <a:spLocks noChangeArrowheads="1"/>
            </p:cNvSpPr>
            <p:nvPr/>
          </p:nvSpPr>
          <p:spPr bwMode="auto">
            <a:xfrm>
              <a:off x="776" y="999"/>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endParaRPr lang="it-IT" altLang="it-IT" sz="2000" dirty="0">
                <a:solidFill>
                  <a:srgbClr val="000000"/>
                </a:solidFill>
              </a:endParaRP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Le perdite su crediti sono</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deducibili se risultano</a:t>
              </a:r>
            </a:p>
            <a:p>
              <a:pPr algn="ctr" fontAlgn="base">
                <a:spcBef>
                  <a:spcPct val="0"/>
                </a:spcBef>
                <a:spcAft>
                  <a:spcPct val="0"/>
                </a:spcAft>
              </a:pPr>
              <a:endParaRPr lang="it-IT" altLang="it-IT" sz="1400" dirty="0">
                <a:solidFill>
                  <a:srgbClr val="000000"/>
                </a:solidFill>
              </a:endParaRPr>
            </a:p>
          </p:txBody>
        </p:sp>
        <p:sp>
          <p:nvSpPr>
            <p:cNvPr id="9" name="_s5127">
              <a:extLst>
                <a:ext uri="{FF2B5EF4-FFF2-40B4-BE49-F238E27FC236}">
                  <a16:creationId xmlns="" xmlns:a16="http://schemas.microsoft.com/office/drawing/2014/main" id="{A10D1D5E-F49B-43C5-BE6E-CE7F0D554545}"/>
                </a:ext>
              </a:extLst>
            </p:cNvPr>
            <p:cNvSpPr>
              <a:spLocks noChangeArrowheads="1"/>
            </p:cNvSpPr>
            <p:nvPr/>
          </p:nvSpPr>
          <p:spPr bwMode="auto">
            <a:xfrm>
              <a:off x="272"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Da elementi certi e precisi</a:t>
              </a:r>
            </a:p>
          </p:txBody>
        </p:sp>
        <p:sp>
          <p:nvSpPr>
            <p:cNvPr id="10" name="_s5128">
              <a:extLst>
                <a:ext uri="{FF2B5EF4-FFF2-40B4-BE49-F238E27FC236}">
                  <a16:creationId xmlns="" xmlns:a16="http://schemas.microsoft.com/office/drawing/2014/main" id="{C3C5BCA3-0F30-4611-8490-8D3A2E691036}"/>
                </a:ext>
              </a:extLst>
            </p:cNvPr>
            <p:cNvSpPr>
              <a:spLocks noChangeArrowheads="1"/>
            </p:cNvSpPr>
            <p:nvPr/>
          </p:nvSpPr>
          <p:spPr bwMode="auto">
            <a:xfrm>
              <a:off x="1280"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In ogni caso se il debitore è</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assoggettato a procedure </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concorsuali o ha concluso un</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 accordo  di ristrutturazione </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dei debiti omologato ai sensi </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dell’art. 182-bis </a:t>
              </a:r>
            </a:p>
            <a:p>
              <a:pPr algn="ctr" fontAlgn="base">
                <a:spcBef>
                  <a:spcPct val="0"/>
                </a:spcBef>
                <a:spcAft>
                  <a:spcPct val="0"/>
                </a:spcAft>
              </a:pPr>
              <a:r>
                <a:rPr lang="it-IT" altLang="it-IT" sz="1400" dirty="0">
                  <a:solidFill>
                    <a:srgbClr val="000000"/>
                  </a:solidFill>
                  <a:latin typeface="Arial" panose="020B0604020202020204" pitchFamily="34" charset="0"/>
                  <a:cs typeface="Arial" panose="020B0604020202020204" pitchFamily="34" charset="0"/>
                </a:rPr>
                <a:t>del R D n. 267/1942</a:t>
              </a:r>
            </a:p>
          </p:txBody>
        </p:sp>
      </p:grpSp>
    </p:spTree>
    <p:extLst>
      <p:ext uri="{BB962C8B-B14F-4D97-AF65-F5344CB8AC3E}">
        <p14:creationId xmlns:p14="http://schemas.microsoft.com/office/powerpoint/2010/main" val="25845541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CREDITI E PERDITE SU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81</a:t>
            </a:fld>
            <a:endParaRPr lang="it-IT" altLang="it-IT" sz="1301" dirty="0">
              <a:solidFill>
                <a:srgbClr val="808080"/>
              </a:solidFill>
              <a:latin typeface="Merriweather" pitchFamily="2" charset="0"/>
              <a:cs typeface="Arial"/>
            </a:endParaRPr>
          </a:p>
        </p:txBody>
      </p:sp>
      <p:grpSp>
        <p:nvGrpSpPr>
          <p:cNvPr id="5" name="Organization Chart 2">
            <a:extLst>
              <a:ext uri="{FF2B5EF4-FFF2-40B4-BE49-F238E27FC236}">
                <a16:creationId xmlns="" xmlns:a16="http://schemas.microsoft.com/office/drawing/2014/main" id="{4BFA216C-E679-40BB-813B-D0FB69C62424}"/>
              </a:ext>
            </a:extLst>
          </p:cNvPr>
          <p:cNvGrpSpPr>
            <a:grpSpLocks noChangeAspect="1"/>
          </p:cNvGrpSpPr>
          <p:nvPr/>
        </p:nvGrpSpPr>
        <p:grpSpPr bwMode="auto">
          <a:xfrm>
            <a:off x="3018235" y="1557338"/>
            <a:ext cx="6156722" cy="4464050"/>
            <a:chOff x="272" y="999"/>
            <a:chExt cx="1872" cy="720"/>
          </a:xfrm>
        </p:grpSpPr>
        <p:cxnSp>
          <p:nvCxnSpPr>
            <p:cNvPr id="6" name="_s5124">
              <a:extLst>
                <a:ext uri="{FF2B5EF4-FFF2-40B4-BE49-F238E27FC236}">
                  <a16:creationId xmlns="" xmlns:a16="http://schemas.microsoft.com/office/drawing/2014/main" id="{2769FB09-0094-4F71-B95F-6C1F5E5E9C33}"/>
                </a:ext>
              </a:extLst>
            </p:cNvPr>
            <p:cNvCxnSpPr>
              <a:cxnSpLocks noChangeShapeType="1"/>
              <a:stCxn id="10" idx="0"/>
              <a:endCxn id="8" idx="2"/>
            </p:cNvCxnSpPr>
            <p:nvPr/>
          </p:nvCxnSpPr>
          <p:spPr bwMode="auto">
            <a:xfrm rot="5400000" flipH="1">
              <a:off x="1388"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 name="_s5125">
              <a:extLst>
                <a:ext uri="{FF2B5EF4-FFF2-40B4-BE49-F238E27FC236}">
                  <a16:creationId xmlns="" xmlns:a16="http://schemas.microsoft.com/office/drawing/2014/main" id="{D9933790-4899-47B7-BBA7-675EBF6AAABF}"/>
                </a:ext>
              </a:extLst>
            </p:cNvPr>
            <p:cNvCxnSpPr>
              <a:cxnSpLocks noChangeShapeType="1"/>
              <a:stCxn id="9" idx="0"/>
              <a:endCxn id="8" idx="2"/>
            </p:cNvCxnSpPr>
            <p:nvPr/>
          </p:nvCxnSpPr>
          <p:spPr bwMode="auto">
            <a:xfrm rot="16200000">
              <a:off x="884"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5126">
              <a:extLst>
                <a:ext uri="{FF2B5EF4-FFF2-40B4-BE49-F238E27FC236}">
                  <a16:creationId xmlns="" xmlns:a16="http://schemas.microsoft.com/office/drawing/2014/main" id="{15B93EB9-4A3D-44CD-B137-F6B0CADC6011}"/>
                </a:ext>
              </a:extLst>
            </p:cNvPr>
            <p:cNvSpPr>
              <a:spLocks noChangeArrowheads="1"/>
            </p:cNvSpPr>
            <p:nvPr/>
          </p:nvSpPr>
          <p:spPr bwMode="auto">
            <a:xfrm>
              <a:off x="776" y="999"/>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endParaRPr lang="it-IT" altLang="it-IT" sz="2000" dirty="0">
                <a:solidFill>
                  <a:srgbClr val="000000"/>
                </a:solidFill>
              </a:endParaRP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Le perdite su crediti sono</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deducibili </a:t>
              </a:r>
            </a:p>
            <a:p>
              <a:pPr algn="ctr" fontAlgn="base">
                <a:spcBef>
                  <a:spcPct val="0"/>
                </a:spcBef>
                <a:spcAft>
                  <a:spcPct val="0"/>
                </a:spcAft>
              </a:pPr>
              <a:endParaRPr lang="it-IT" altLang="it-IT" sz="1400" dirty="0">
                <a:solidFill>
                  <a:srgbClr val="000000"/>
                </a:solidFill>
              </a:endParaRPr>
            </a:p>
          </p:txBody>
        </p:sp>
        <p:sp>
          <p:nvSpPr>
            <p:cNvPr id="9" name="_s5127">
              <a:extLst>
                <a:ext uri="{FF2B5EF4-FFF2-40B4-BE49-F238E27FC236}">
                  <a16:creationId xmlns="" xmlns:a16="http://schemas.microsoft.com/office/drawing/2014/main" id="{7C0A8ABB-EB7F-4B89-92E9-BC23D4C43483}"/>
                </a:ext>
              </a:extLst>
            </p:cNvPr>
            <p:cNvSpPr>
              <a:spLocks noChangeArrowheads="1"/>
            </p:cNvSpPr>
            <p:nvPr/>
          </p:nvSpPr>
          <p:spPr bwMode="auto">
            <a:xfrm>
              <a:off x="272"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Se risultano</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da un piano attestato ai sensi</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dell’art. 67 </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del R. D. n. 267/1942</a:t>
              </a:r>
            </a:p>
          </p:txBody>
        </p:sp>
        <p:sp>
          <p:nvSpPr>
            <p:cNvPr id="10" name="_s5128">
              <a:extLst>
                <a:ext uri="{FF2B5EF4-FFF2-40B4-BE49-F238E27FC236}">
                  <a16:creationId xmlns="" xmlns:a16="http://schemas.microsoft.com/office/drawing/2014/main" id="{C232A08A-D003-4CA8-B903-B4516A4A8BAF}"/>
                </a:ext>
              </a:extLst>
            </p:cNvPr>
            <p:cNvSpPr>
              <a:spLocks noChangeArrowheads="1"/>
            </p:cNvSpPr>
            <p:nvPr/>
          </p:nvSpPr>
          <p:spPr bwMode="auto">
            <a:xfrm>
              <a:off x="1280"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Se il debitore è assoggettato a</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procedure estere equivalenti</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previste in Stati o territori con i </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quali esiste un adeguato </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scambio di informazioni</a:t>
              </a:r>
            </a:p>
          </p:txBody>
        </p:sp>
      </p:grpSp>
    </p:spTree>
    <p:extLst>
      <p:ext uri="{BB962C8B-B14F-4D97-AF65-F5344CB8AC3E}">
        <p14:creationId xmlns:p14="http://schemas.microsoft.com/office/powerpoint/2010/main" val="232867802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CREDITI E PERDITE SU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82</a:t>
            </a:fld>
            <a:endParaRPr lang="it-IT" altLang="it-IT" sz="1301" dirty="0">
              <a:solidFill>
                <a:srgbClr val="808080"/>
              </a:solidFill>
              <a:latin typeface="Merriweather" pitchFamily="2" charset="0"/>
              <a:cs typeface="Arial"/>
            </a:endParaRPr>
          </a:p>
        </p:txBody>
      </p:sp>
      <p:sp>
        <p:nvSpPr>
          <p:cNvPr id="5" name="AutoShape 6">
            <a:extLst>
              <a:ext uri="{FF2B5EF4-FFF2-40B4-BE49-F238E27FC236}">
                <a16:creationId xmlns="" xmlns:a16="http://schemas.microsoft.com/office/drawing/2014/main" id="{50E2C24B-DCF8-475A-9B23-345B67232EA2}"/>
              </a:ext>
            </a:extLst>
          </p:cNvPr>
          <p:cNvSpPr>
            <a:spLocks noChangeArrowheads="1"/>
          </p:cNvSpPr>
          <p:nvPr/>
        </p:nvSpPr>
        <p:spPr bwMode="auto">
          <a:xfrm>
            <a:off x="4854180" y="1432797"/>
            <a:ext cx="2538413" cy="2592387"/>
          </a:xfrm>
          <a:prstGeom prst="downArrowCallout">
            <a:avLst>
              <a:gd name="adj1" fmla="val 32639"/>
              <a:gd name="adj2" fmla="val 32639"/>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Gli elementi certi e precisi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sussistono in ogni caso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quando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diritto alla riscossione del</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credito è prescritto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OVVERO</a:t>
            </a:r>
          </a:p>
        </p:txBody>
      </p:sp>
      <p:sp>
        <p:nvSpPr>
          <p:cNvPr id="6" name="Rectangle 7">
            <a:extLst>
              <a:ext uri="{FF2B5EF4-FFF2-40B4-BE49-F238E27FC236}">
                <a16:creationId xmlns="" xmlns:a16="http://schemas.microsoft.com/office/drawing/2014/main" id="{5A5A5D7C-4A35-4DC8-AB28-66501B08529B}"/>
              </a:ext>
            </a:extLst>
          </p:cNvPr>
          <p:cNvSpPr>
            <a:spLocks noChangeArrowheads="1"/>
          </p:cNvSpPr>
          <p:nvPr/>
        </p:nvSpPr>
        <p:spPr bwMode="auto">
          <a:xfrm>
            <a:off x="4907758" y="4173653"/>
            <a:ext cx="2484835" cy="201771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endParaRPr>
          </a:p>
          <a:p>
            <a:pPr algn="ctr" fontAlgn="base">
              <a:spcBef>
                <a:spcPct val="0"/>
              </a:spcBef>
              <a:spcAft>
                <a:spcPct val="0"/>
              </a:spcAft>
              <a:defRPr/>
            </a:pPr>
            <a:endParaRPr lang="it-IT" altLang="it-IT" kern="0" dirty="0">
              <a:solidFill>
                <a:srgbClr val="000000"/>
              </a:solidFil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Quando il credito sia di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modesta entità e sia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decorso un periodo di sei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mesi dalla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scadenza di pagamento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 credito stesso</a:t>
            </a:r>
          </a:p>
          <a:p>
            <a:pPr algn="ctr" fontAlgn="base">
              <a:spcBef>
                <a:spcPct val="0"/>
              </a:spcBef>
              <a:spcAft>
                <a:spcPct val="0"/>
              </a:spcAft>
              <a:defRPr/>
            </a:pPr>
            <a:endParaRPr lang="it-IT" altLang="it-IT" sz="1600" dirty="0">
              <a:solidFill>
                <a:srgbClr val="000000"/>
              </a:solidFill>
              <a:latin typeface="Arial" panose="020B0604020202020204" pitchFamily="34" charset="0"/>
              <a:cs typeface="Arial" panose="020B0604020202020204" pitchFamily="34" charset="0"/>
            </a:endParaRPr>
          </a:p>
          <a:p>
            <a:pPr algn="ctr" fontAlgn="base">
              <a:spcBef>
                <a:spcPct val="0"/>
              </a:spcBef>
              <a:spcAft>
                <a:spcPct val="0"/>
              </a:spcAft>
              <a:defRPr/>
            </a:pPr>
            <a:endParaRPr lang="it-IT" altLang="it-IT" sz="1400" dirty="0">
              <a:solidFill>
                <a:srgbClr val="000000"/>
              </a:solidFill>
            </a:endParaRPr>
          </a:p>
        </p:txBody>
      </p:sp>
    </p:spTree>
    <p:extLst>
      <p:ext uri="{BB962C8B-B14F-4D97-AF65-F5344CB8AC3E}">
        <p14:creationId xmlns:p14="http://schemas.microsoft.com/office/powerpoint/2010/main" val="23707276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CREDITI E PERDITE SU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83</a:t>
            </a:fld>
            <a:endParaRPr lang="it-IT" altLang="it-IT" sz="1301" dirty="0">
              <a:solidFill>
                <a:srgbClr val="808080"/>
              </a:solidFill>
              <a:latin typeface="Merriweather" pitchFamily="2" charset="0"/>
              <a:cs typeface="Arial"/>
            </a:endParaRPr>
          </a:p>
        </p:txBody>
      </p:sp>
      <p:grpSp>
        <p:nvGrpSpPr>
          <p:cNvPr id="5" name="Organization Chart 2">
            <a:extLst>
              <a:ext uri="{FF2B5EF4-FFF2-40B4-BE49-F238E27FC236}">
                <a16:creationId xmlns="" xmlns:a16="http://schemas.microsoft.com/office/drawing/2014/main" id="{2D380351-91B6-4219-AEFA-DFC5F8430ECF}"/>
              </a:ext>
            </a:extLst>
          </p:cNvPr>
          <p:cNvGrpSpPr>
            <a:grpSpLocks noChangeAspect="1"/>
          </p:cNvGrpSpPr>
          <p:nvPr/>
        </p:nvGrpSpPr>
        <p:grpSpPr bwMode="auto">
          <a:xfrm>
            <a:off x="3018235" y="1557338"/>
            <a:ext cx="6156722" cy="4464050"/>
            <a:chOff x="272" y="999"/>
            <a:chExt cx="1872" cy="720"/>
          </a:xfrm>
        </p:grpSpPr>
        <p:cxnSp>
          <p:nvCxnSpPr>
            <p:cNvPr id="6" name="_s6148">
              <a:extLst>
                <a:ext uri="{FF2B5EF4-FFF2-40B4-BE49-F238E27FC236}">
                  <a16:creationId xmlns="" xmlns:a16="http://schemas.microsoft.com/office/drawing/2014/main" id="{603EF505-DD29-4351-9659-77AFD64EAF2E}"/>
                </a:ext>
              </a:extLst>
            </p:cNvPr>
            <p:cNvCxnSpPr>
              <a:cxnSpLocks noChangeShapeType="1"/>
              <a:stCxn id="10" idx="0"/>
              <a:endCxn id="8" idx="2"/>
            </p:cNvCxnSpPr>
            <p:nvPr/>
          </p:nvCxnSpPr>
          <p:spPr bwMode="auto">
            <a:xfrm rot="5400000" flipH="1">
              <a:off x="1388"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 name="_s6149">
              <a:extLst>
                <a:ext uri="{FF2B5EF4-FFF2-40B4-BE49-F238E27FC236}">
                  <a16:creationId xmlns="" xmlns:a16="http://schemas.microsoft.com/office/drawing/2014/main" id="{B2C3D7FC-DA3F-4FC1-A5D4-1AA81D50F52E}"/>
                </a:ext>
              </a:extLst>
            </p:cNvPr>
            <p:cNvCxnSpPr>
              <a:cxnSpLocks noChangeShapeType="1"/>
              <a:stCxn id="9" idx="0"/>
              <a:endCxn id="8" idx="2"/>
            </p:cNvCxnSpPr>
            <p:nvPr/>
          </p:nvCxnSpPr>
          <p:spPr bwMode="auto">
            <a:xfrm rot="16200000">
              <a:off x="884"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6150">
              <a:extLst>
                <a:ext uri="{FF2B5EF4-FFF2-40B4-BE49-F238E27FC236}">
                  <a16:creationId xmlns="" xmlns:a16="http://schemas.microsoft.com/office/drawing/2014/main" id="{443013AC-5A41-4F84-B24C-63A07FB71123}"/>
                </a:ext>
              </a:extLst>
            </p:cNvPr>
            <p:cNvSpPr>
              <a:spLocks noChangeArrowheads="1"/>
            </p:cNvSpPr>
            <p:nvPr/>
          </p:nvSpPr>
          <p:spPr bwMode="auto">
            <a:xfrm>
              <a:off x="776" y="999"/>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pPr>
              <a:endParaRPr lang="it-IT" altLang="it-IT" sz="2000" dirty="0">
                <a:solidFill>
                  <a:srgbClr val="000000"/>
                </a:solidFil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Il credito si considera di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modesta entità quando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ammonta</a:t>
              </a:r>
            </a:p>
            <a:p>
              <a:pPr algn="ctr" fontAlgn="base">
                <a:spcBef>
                  <a:spcPct val="0"/>
                </a:spcBef>
                <a:spcAft>
                  <a:spcPct val="0"/>
                </a:spcAft>
              </a:pPr>
              <a:endParaRPr lang="it-IT" altLang="it-IT" sz="2000" dirty="0">
                <a:solidFill>
                  <a:srgbClr val="000000"/>
                </a:solidFill>
              </a:endParaRPr>
            </a:p>
          </p:txBody>
        </p:sp>
        <p:sp>
          <p:nvSpPr>
            <p:cNvPr id="9" name="_s6151">
              <a:extLst>
                <a:ext uri="{FF2B5EF4-FFF2-40B4-BE49-F238E27FC236}">
                  <a16:creationId xmlns="" xmlns:a16="http://schemas.microsoft.com/office/drawing/2014/main" id="{04B291C5-2D43-4521-AC48-7E564BB27628}"/>
                </a:ext>
              </a:extLst>
            </p:cNvPr>
            <p:cNvSpPr>
              <a:spLocks noChangeArrowheads="1"/>
            </p:cNvSpPr>
            <p:nvPr/>
          </p:nvSpPr>
          <p:spPr bwMode="auto">
            <a:xfrm>
              <a:off x="272"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Ad un importo non superiore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 € 5.000 per le imprese di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più rilevante dimensione</a:t>
              </a:r>
            </a:p>
          </p:txBody>
        </p:sp>
        <p:sp>
          <p:nvSpPr>
            <p:cNvPr id="10" name="_s6152">
              <a:extLst>
                <a:ext uri="{FF2B5EF4-FFF2-40B4-BE49-F238E27FC236}">
                  <a16:creationId xmlns="" xmlns:a16="http://schemas.microsoft.com/office/drawing/2014/main" id="{8E52F07A-480C-450D-92AA-92E836C3C742}"/>
                </a:ext>
              </a:extLst>
            </p:cNvPr>
            <p:cNvSpPr>
              <a:spLocks noChangeArrowheads="1"/>
            </p:cNvSpPr>
            <p:nvPr/>
          </p:nvSpPr>
          <p:spPr bwMode="auto">
            <a:xfrm>
              <a:off x="1280"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Ad un importo non superiore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 € 2.500 per le altre imprese</a:t>
              </a:r>
            </a:p>
          </p:txBody>
        </p:sp>
      </p:grpSp>
    </p:spTree>
    <p:extLst>
      <p:ext uri="{BB962C8B-B14F-4D97-AF65-F5344CB8AC3E}">
        <p14:creationId xmlns:p14="http://schemas.microsoft.com/office/powerpoint/2010/main" val="225626620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CREDITI E PERDITE SU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84</a:t>
            </a:fld>
            <a:endParaRPr lang="it-IT" altLang="it-IT" sz="1301" dirty="0">
              <a:solidFill>
                <a:srgbClr val="808080"/>
              </a:solidFill>
              <a:latin typeface="Merriweather" pitchFamily="2" charset="0"/>
              <a:cs typeface="Arial"/>
            </a:endParaRPr>
          </a:p>
        </p:txBody>
      </p:sp>
      <p:sp>
        <p:nvSpPr>
          <p:cNvPr id="5" name="Rectangle 6">
            <a:extLst>
              <a:ext uri="{FF2B5EF4-FFF2-40B4-BE49-F238E27FC236}">
                <a16:creationId xmlns="" xmlns:a16="http://schemas.microsoft.com/office/drawing/2014/main" id="{4EBB218E-93A4-4503-96BD-0E12DBCE9C03}"/>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endParaRP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Per i crediti di modesta entità</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e per quelli derivanti da</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procedure concorsuali o accordi di</a:t>
            </a:r>
          </a:p>
          <a:p>
            <a:pPr algn="ctr" fontAlgn="base">
              <a:spcBef>
                <a:spcPct val="0"/>
              </a:spcBef>
              <a:spcAft>
                <a:spcPct val="0"/>
              </a:spcAft>
              <a:defRPr/>
            </a:pPr>
            <a:r>
              <a:rPr lang="it-IT" altLang="it-IT" sz="1400" dirty="0">
                <a:solidFill>
                  <a:srgbClr val="000000"/>
                </a:solidFill>
                <a:latin typeface="Arial" panose="020B0604020202020204" pitchFamily="34" charset="0"/>
                <a:cs typeface="Arial" panose="020B0604020202020204" pitchFamily="34" charset="0"/>
              </a:rPr>
              <a:t>ristrutturazioni o piani attestati</a:t>
            </a:r>
          </a:p>
          <a:p>
            <a:pPr algn="ctr" fontAlgn="base">
              <a:spcBef>
                <a:spcPct val="0"/>
              </a:spcBef>
              <a:spcAft>
                <a:spcPct val="0"/>
              </a:spcAft>
              <a:defRPr/>
            </a:pPr>
            <a:r>
              <a:rPr lang="it-IT" altLang="it-IT" sz="1400" dirty="0">
                <a:solidFill>
                  <a:srgbClr val="000000"/>
                </a:solidFill>
              </a:rPr>
              <a:t> </a:t>
            </a:r>
          </a:p>
        </p:txBody>
      </p:sp>
      <p:sp>
        <p:nvSpPr>
          <p:cNvPr id="6" name="AutoShape 7">
            <a:extLst>
              <a:ext uri="{FF2B5EF4-FFF2-40B4-BE49-F238E27FC236}">
                <a16:creationId xmlns="" xmlns:a16="http://schemas.microsoft.com/office/drawing/2014/main" id="{20607E54-362C-443B-A960-F485E0BBDB7D}"/>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7" name="Rectangle 8">
            <a:extLst>
              <a:ext uri="{FF2B5EF4-FFF2-40B4-BE49-F238E27FC236}">
                <a16:creationId xmlns="" xmlns:a16="http://schemas.microsoft.com/office/drawing/2014/main" id="{89C617DC-7093-4537-A2EF-B255BEEAD409}"/>
              </a:ext>
            </a:extLst>
          </p:cNvPr>
          <p:cNvSpPr>
            <a:spLocks noChangeArrowheads="1"/>
          </p:cNvSpPr>
          <p:nvPr/>
        </p:nvSpPr>
        <p:spPr bwMode="auto">
          <a:xfrm>
            <a:off x="3018237" y="4437066"/>
            <a:ext cx="2753915"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deduzione della perdita è</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ammessa nel periodo di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imputazione a bilancio</a:t>
            </a:r>
          </a:p>
        </p:txBody>
      </p:sp>
      <p:sp>
        <p:nvSpPr>
          <p:cNvPr id="8" name="AutoShape 9">
            <a:extLst>
              <a:ext uri="{FF2B5EF4-FFF2-40B4-BE49-F238E27FC236}">
                <a16:creationId xmlns="" xmlns:a16="http://schemas.microsoft.com/office/drawing/2014/main" id="{C77121FE-2DF4-4BC4-8AB9-526EDE855031}"/>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9" name="Rectangle 10">
            <a:extLst>
              <a:ext uri="{FF2B5EF4-FFF2-40B4-BE49-F238E27FC236}">
                <a16:creationId xmlns="" xmlns:a16="http://schemas.microsoft.com/office/drawing/2014/main" id="{FB3236F4-49AE-449C-A56A-36BFA9E277DE}"/>
              </a:ext>
            </a:extLst>
          </p:cNvPr>
          <p:cNvSpPr>
            <a:spLocks noChangeArrowheads="1"/>
          </p:cNvSpPr>
          <p:nvPr/>
        </p:nvSpPr>
        <p:spPr bwMode="auto">
          <a:xfrm>
            <a:off x="6798470" y="4437066"/>
            <a:ext cx="2538413"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Anche quando questa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imputazione avviene in un</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periodo d’imposta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successivo</a:t>
            </a:r>
          </a:p>
        </p:txBody>
      </p:sp>
    </p:spTree>
    <p:extLst>
      <p:ext uri="{BB962C8B-B14F-4D97-AF65-F5344CB8AC3E}">
        <p14:creationId xmlns:p14="http://schemas.microsoft.com/office/powerpoint/2010/main" val="39056127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CREDITI E PERDITE SU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85</a:t>
            </a:fld>
            <a:endParaRPr lang="it-IT" altLang="it-IT" sz="1301" dirty="0">
              <a:solidFill>
                <a:srgbClr val="808080"/>
              </a:solidFill>
              <a:latin typeface="Merriweather" pitchFamily="2" charset="0"/>
              <a:cs typeface="Arial"/>
            </a:endParaRPr>
          </a:p>
        </p:txBody>
      </p:sp>
      <p:sp>
        <p:nvSpPr>
          <p:cNvPr id="5" name="Rectangle 6">
            <a:extLst>
              <a:ext uri="{FF2B5EF4-FFF2-40B4-BE49-F238E27FC236}">
                <a16:creationId xmlns="" xmlns:a16="http://schemas.microsoft.com/office/drawing/2014/main" id="{6FEDA3B3-231E-4BD0-A3E9-4CC0FA97CFFA}"/>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Si consente al creditore di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dedurre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immediatamente le perdite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su crediti </a:t>
            </a:r>
          </a:p>
          <a:p>
            <a:pPr algn="ctr" fontAlgn="base">
              <a:spcBef>
                <a:spcPct val="0"/>
              </a:spcBef>
              <a:spcAft>
                <a:spcPct val="0"/>
              </a:spcAft>
              <a:defRPr/>
            </a:pPr>
            <a:endParaRPr lang="it-IT" altLang="it-IT" kern="0" dirty="0">
              <a:solidFill>
                <a:srgbClr val="000000"/>
              </a:solidFill>
            </a:endParaRPr>
          </a:p>
        </p:txBody>
      </p:sp>
      <p:sp>
        <p:nvSpPr>
          <p:cNvPr id="6" name="AutoShape 7">
            <a:extLst>
              <a:ext uri="{FF2B5EF4-FFF2-40B4-BE49-F238E27FC236}">
                <a16:creationId xmlns="" xmlns:a16="http://schemas.microsoft.com/office/drawing/2014/main" id="{F139F731-B2F8-4765-A784-3ADC9013B813}"/>
              </a:ext>
            </a:extLst>
          </p:cNvPr>
          <p:cNvSpPr>
            <a:spLocks noChangeArrowheads="1"/>
          </p:cNvSpPr>
          <p:nvPr/>
        </p:nvSpPr>
        <p:spPr bwMode="auto">
          <a:xfrm>
            <a:off x="4017170" y="3325813"/>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7" name="Rectangle 8">
            <a:extLst>
              <a:ext uri="{FF2B5EF4-FFF2-40B4-BE49-F238E27FC236}">
                <a16:creationId xmlns="" xmlns:a16="http://schemas.microsoft.com/office/drawing/2014/main" id="{5DFC5480-AFB0-48B8-8A28-4CA381207911}"/>
              </a:ext>
            </a:extLst>
          </p:cNvPr>
          <p:cNvSpPr>
            <a:spLocks noChangeArrowheads="1"/>
          </p:cNvSpPr>
          <p:nvPr/>
        </p:nvSpPr>
        <p:spPr bwMode="auto">
          <a:xfrm>
            <a:off x="3018236" y="4437066"/>
            <a:ext cx="2753915"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Derivanti da un accordo di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ristrutturazione dei debiti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omologato ai sensi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dell’art. 182-bis</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 R. D. n. 267/1942</a:t>
            </a:r>
          </a:p>
        </p:txBody>
      </p:sp>
      <p:sp>
        <p:nvSpPr>
          <p:cNvPr id="8" name="AutoShape 9">
            <a:extLst>
              <a:ext uri="{FF2B5EF4-FFF2-40B4-BE49-F238E27FC236}">
                <a16:creationId xmlns="" xmlns:a16="http://schemas.microsoft.com/office/drawing/2014/main" id="{FCAADB49-6E23-49B2-B50D-680B7ADFDD49}"/>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endParaRPr>
          </a:p>
        </p:txBody>
      </p:sp>
      <p:sp>
        <p:nvSpPr>
          <p:cNvPr id="9" name="Rectangle 10">
            <a:extLst>
              <a:ext uri="{FF2B5EF4-FFF2-40B4-BE49-F238E27FC236}">
                <a16:creationId xmlns="" xmlns:a16="http://schemas.microsoft.com/office/drawing/2014/main" id="{53CA96BD-3F18-4AC5-A1D0-90BE2FAEAD85}"/>
              </a:ext>
            </a:extLst>
          </p:cNvPr>
          <p:cNvSpPr>
            <a:spLocks noChangeArrowheads="1"/>
          </p:cNvSpPr>
          <p:nvPr/>
        </p:nvSpPr>
        <p:spPr bwMode="auto">
          <a:xfrm>
            <a:off x="6798470" y="4437066"/>
            <a:ext cx="2538413" cy="1584325"/>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deducibilità opera dalla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data del decreto di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omologazione</a:t>
            </a:r>
          </a:p>
        </p:txBody>
      </p:sp>
    </p:spTree>
    <p:extLst>
      <p:ext uri="{BB962C8B-B14F-4D97-AF65-F5344CB8AC3E}">
        <p14:creationId xmlns:p14="http://schemas.microsoft.com/office/powerpoint/2010/main" val="179463776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CREDITI E PERDITE SU CREDITI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86</a:t>
            </a:fld>
            <a:endParaRPr lang="it-IT" altLang="it-IT" sz="1301" dirty="0">
              <a:solidFill>
                <a:srgbClr val="808080"/>
              </a:solidFill>
              <a:latin typeface="Merriweather" pitchFamily="2" charset="0"/>
              <a:cs typeface="Arial"/>
            </a:endParaRPr>
          </a:p>
        </p:txBody>
      </p:sp>
      <p:sp>
        <p:nvSpPr>
          <p:cNvPr id="5" name="AutoShape 6">
            <a:extLst>
              <a:ext uri="{FF2B5EF4-FFF2-40B4-BE49-F238E27FC236}">
                <a16:creationId xmlns="" xmlns:a16="http://schemas.microsoft.com/office/drawing/2014/main" id="{C7E1A037-B558-40EE-9928-3E5581105B5A}"/>
              </a:ext>
            </a:extLst>
          </p:cNvPr>
          <p:cNvSpPr>
            <a:spLocks noChangeArrowheads="1"/>
          </p:cNvSpPr>
          <p:nvPr/>
        </p:nvSpPr>
        <p:spPr bwMode="auto">
          <a:xfrm>
            <a:off x="4854180" y="1432797"/>
            <a:ext cx="2538413" cy="2592387"/>
          </a:xfrm>
          <a:prstGeom prst="downArrowCallout">
            <a:avLst>
              <a:gd name="adj1" fmla="val 32639"/>
              <a:gd name="adj2" fmla="val 32639"/>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Le perdite su crediti sono</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deducibili</a:t>
            </a:r>
          </a:p>
        </p:txBody>
      </p:sp>
      <p:sp>
        <p:nvSpPr>
          <p:cNvPr id="6" name="Rectangle 7">
            <a:extLst>
              <a:ext uri="{FF2B5EF4-FFF2-40B4-BE49-F238E27FC236}">
                <a16:creationId xmlns="" xmlns:a16="http://schemas.microsoft.com/office/drawing/2014/main" id="{1829ED7A-15FE-4F5F-8DC7-EC74819C0126}"/>
              </a:ext>
            </a:extLst>
          </p:cNvPr>
          <p:cNvSpPr>
            <a:spLocks noChangeArrowheads="1"/>
          </p:cNvSpPr>
          <p:nvPr/>
        </p:nvSpPr>
        <p:spPr bwMode="auto">
          <a:xfrm>
            <a:off x="4907758" y="4173653"/>
            <a:ext cx="2484835" cy="201771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In caso di cancellazione </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del credito dal bilancio</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operata in applicazione</a:t>
            </a:r>
          </a:p>
          <a:p>
            <a:pPr algn="ctr" fontAlgn="base">
              <a:spcBef>
                <a:spcPct val="0"/>
              </a:spcBef>
              <a:spcAft>
                <a:spcPct val="0"/>
              </a:spcAft>
            </a:pPr>
            <a:r>
              <a:rPr lang="it-IT" altLang="it-IT" sz="1600" dirty="0">
                <a:solidFill>
                  <a:srgbClr val="000000"/>
                </a:solidFill>
                <a:latin typeface="Arial" panose="020B0604020202020204" pitchFamily="34" charset="0"/>
                <a:cs typeface="Arial" panose="020B0604020202020204" pitchFamily="34" charset="0"/>
              </a:rPr>
              <a:t>dei principi contabil</a:t>
            </a:r>
            <a:r>
              <a:rPr lang="it-IT" altLang="it-IT" sz="1400" dirty="0">
                <a:solidFill>
                  <a:srgbClr val="000000"/>
                </a:solidFill>
              </a:rPr>
              <a:t>i</a:t>
            </a:r>
          </a:p>
        </p:txBody>
      </p:sp>
    </p:spTree>
    <p:extLst>
      <p:ext uri="{BB962C8B-B14F-4D97-AF65-F5344CB8AC3E}">
        <p14:creationId xmlns:p14="http://schemas.microsoft.com/office/powerpoint/2010/main" val="7612994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2606604" y="2233981"/>
            <a:ext cx="6077273" cy="1470730"/>
          </a:xfrm>
        </p:spPr>
        <p:txBody>
          <a:bodyPr>
            <a:normAutofit/>
          </a:bodyPr>
          <a:lstStyle/>
          <a:p>
            <a:pPr>
              <a:buFont typeface="Times New Roman" charset="0"/>
              <a:buNone/>
              <a:defRPr/>
            </a:pPr>
            <a:r>
              <a:rPr lang="it-IT" sz="3200" dirty="0">
                <a:latin typeface="Arial" panose="020B0604020202020204" pitchFamily="34" charset="0"/>
                <a:cs typeface="Arial" panose="020B0604020202020204" pitchFamily="34" charset="0"/>
              </a:rPr>
              <a:t>DEBITI</a:t>
            </a:r>
          </a:p>
        </p:txBody>
      </p:sp>
    </p:spTree>
    <p:extLst>
      <p:ext uri="{BB962C8B-B14F-4D97-AF65-F5344CB8AC3E}">
        <p14:creationId xmlns:p14="http://schemas.microsoft.com/office/powerpoint/2010/main" val="1195024691"/>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I DEBITI VERSO I SOCI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802964" y="1603495"/>
            <a:ext cx="8484710" cy="4519878"/>
          </a:xfrm>
        </p:spPr>
        <p:txBody>
          <a:bodyPr/>
          <a:lstStyle/>
          <a:p>
            <a:pPr marL="0" indent="0">
              <a:buNone/>
            </a:pPr>
            <a:r>
              <a:rPr lang="it-IT" altLang="it-IT" dirty="0">
                <a:latin typeface="Arial" panose="020B0604020202020204" pitchFamily="34" charset="0"/>
                <a:cs typeface="Arial" panose="020B0604020202020204" pitchFamily="34" charset="0"/>
              </a:rPr>
              <a:t>Nel passivo dello stato patrimoniale la voce D 3) accoglie i finanziamenti dei soci con obbligo di restituzione da parte della società. </a:t>
            </a:r>
          </a:p>
          <a:p>
            <a:pPr marL="0" indent="0">
              <a:buNone/>
            </a:pPr>
            <a:r>
              <a:rPr lang="it-IT" altLang="it-IT" dirty="0">
                <a:latin typeface="Arial" panose="020B0604020202020204" pitchFamily="34" charset="0"/>
                <a:cs typeface="Arial" panose="020B0604020202020204" pitchFamily="34" charset="0"/>
              </a:rPr>
              <a:t>I finanziamenti dei soci alla società, diversi da quelli con rimborso postergato per legge, devono essere indicati nella nota integrativa in modo separato nel momento in cui sia espressamente prevista una clausola di restituzione solo dopo la soddisfazione dei creditori non soci.</a:t>
            </a:r>
          </a:p>
          <a:p>
            <a:pPr>
              <a:buFont typeface="Times New Roman" charset="0"/>
              <a:buNone/>
              <a:defRPr/>
            </a:pPr>
            <a:endParaRPr lang="it-IT" sz="2000"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88</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87666386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GLI ALTRI DEBITI</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89</a:t>
            </a:fld>
            <a:endParaRPr lang="it-IT" altLang="it-IT" sz="1301" dirty="0">
              <a:solidFill>
                <a:srgbClr val="808080"/>
              </a:solidFill>
              <a:latin typeface="Merriweather" pitchFamily="2" charset="0"/>
              <a:cs typeface="Arial"/>
            </a:endParaRPr>
          </a:p>
        </p:txBody>
      </p:sp>
      <p:sp>
        <p:nvSpPr>
          <p:cNvPr id="5" name="AutoShape 4">
            <a:extLst>
              <a:ext uri="{FF2B5EF4-FFF2-40B4-BE49-F238E27FC236}">
                <a16:creationId xmlns="" xmlns:a16="http://schemas.microsoft.com/office/drawing/2014/main" id="{F066A66D-7F79-4E91-8B26-68B48A20B996}"/>
              </a:ext>
            </a:extLst>
          </p:cNvPr>
          <p:cNvSpPr>
            <a:spLocks noChangeArrowheads="1"/>
          </p:cNvSpPr>
          <p:nvPr/>
        </p:nvSpPr>
        <p:spPr bwMode="auto">
          <a:xfrm>
            <a:off x="1981201" y="1460502"/>
            <a:ext cx="1870657" cy="2016125"/>
          </a:xfrm>
          <a:prstGeom prst="downArrowCallout">
            <a:avLst>
              <a:gd name="adj1" fmla="val 39291"/>
              <a:gd name="adj2" fmla="val 39291"/>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D5 – Debiti verso</a:t>
            </a:r>
          </a:p>
          <a:p>
            <a:pPr algn="ctr" fontAlgn="base">
              <a:spcBef>
                <a:spcPct val="0"/>
              </a:spcBef>
              <a:spcAft>
                <a:spcPct val="0"/>
              </a:spcAft>
              <a:defRPr/>
            </a:pPr>
            <a:r>
              <a:rPr lang="it-IT" altLang="it-IT" sz="1600" dirty="0">
                <a:solidFill>
                  <a:srgbClr val="000000"/>
                </a:solidFill>
                <a:cs typeface="Arial" panose="020B0604020202020204" pitchFamily="34" charset="0"/>
              </a:rPr>
              <a:t> altri </a:t>
            </a:r>
          </a:p>
          <a:p>
            <a:pPr algn="ctr" fontAlgn="base">
              <a:spcBef>
                <a:spcPct val="0"/>
              </a:spcBef>
              <a:spcAft>
                <a:spcPct val="0"/>
              </a:spcAft>
              <a:defRPr/>
            </a:pPr>
            <a:r>
              <a:rPr lang="it-IT" altLang="it-IT" sz="1600" dirty="0">
                <a:solidFill>
                  <a:srgbClr val="000000"/>
                </a:solidFill>
                <a:cs typeface="Arial" panose="020B0604020202020204" pitchFamily="34" charset="0"/>
              </a:rPr>
              <a:t>finanziatori</a:t>
            </a:r>
          </a:p>
        </p:txBody>
      </p:sp>
      <p:sp>
        <p:nvSpPr>
          <p:cNvPr id="6" name="Rectangle 6">
            <a:extLst>
              <a:ext uri="{FF2B5EF4-FFF2-40B4-BE49-F238E27FC236}">
                <a16:creationId xmlns="" xmlns:a16="http://schemas.microsoft.com/office/drawing/2014/main" id="{5F1F68B3-9B71-4D05-A6CE-EF1531471A0E}"/>
              </a:ext>
            </a:extLst>
          </p:cNvPr>
          <p:cNvSpPr>
            <a:spLocks noChangeArrowheads="1"/>
          </p:cNvSpPr>
          <p:nvPr/>
        </p:nvSpPr>
        <p:spPr bwMode="auto">
          <a:xfrm>
            <a:off x="1981989" y="3659190"/>
            <a:ext cx="1869868"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Prestiti da terzi</a:t>
            </a:r>
          </a:p>
          <a:p>
            <a:pPr algn="ctr" fontAlgn="base">
              <a:spcBef>
                <a:spcPct val="0"/>
              </a:spcBef>
              <a:spcAft>
                <a:spcPct val="0"/>
              </a:spcAft>
              <a:defRPr/>
            </a:pPr>
            <a:r>
              <a:rPr lang="it-IT" altLang="it-IT" sz="1600" dirty="0">
                <a:solidFill>
                  <a:srgbClr val="000000"/>
                </a:solidFill>
                <a:cs typeface="Arial" panose="020B0604020202020204" pitchFamily="34" charset="0"/>
              </a:rPr>
              <a:t>Prestiti da società </a:t>
            </a:r>
          </a:p>
          <a:p>
            <a:pPr algn="ctr" fontAlgn="base">
              <a:spcBef>
                <a:spcPct val="0"/>
              </a:spcBef>
              <a:spcAft>
                <a:spcPct val="0"/>
              </a:spcAft>
              <a:defRPr/>
            </a:pPr>
            <a:r>
              <a:rPr lang="it-IT" altLang="it-IT" sz="1600" dirty="0">
                <a:solidFill>
                  <a:srgbClr val="000000"/>
                </a:solidFill>
                <a:cs typeface="Arial" panose="020B0604020202020204" pitchFamily="34" charset="0"/>
              </a:rPr>
              <a:t>Finanziarie</a:t>
            </a:r>
          </a:p>
          <a:p>
            <a:pPr algn="ctr" fontAlgn="base">
              <a:spcBef>
                <a:spcPct val="0"/>
              </a:spcBef>
              <a:spcAft>
                <a:spcPct val="0"/>
              </a:spcAft>
              <a:defRPr/>
            </a:pPr>
            <a:r>
              <a:rPr lang="it-IT" altLang="it-IT" sz="1600" dirty="0">
                <a:solidFill>
                  <a:srgbClr val="000000"/>
                </a:solidFill>
                <a:cs typeface="Arial" panose="020B0604020202020204" pitchFamily="34" charset="0"/>
              </a:rPr>
              <a:t>Polizze di credito </a:t>
            </a:r>
          </a:p>
          <a:p>
            <a:pPr algn="ctr" fontAlgn="base">
              <a:spcBef>
                <a:spcPct val="0"/>
              </a:spcBef>
              <a:spcAft>
                <a:spcPct val="0"/>
              </a:spcAft>
              <a:defRPr/>
            </a:pPr>
            <a:r>
              <a:rPr lang="it-IT" altLang="it-IT" sz="1600" dirty="0">
                <a:solidFill>
                  <a:srgbClr val="000000"/>
                </a:solidFill>
                <a:cs typeface="Arial" panose="020B0604020202020204" pitchFamily="34" charset="0"/>
              </a:rPr>
              <a:t>commerciale</a:t>
            </a:r>
          </a:p>
        </p:txBody>
      </p:sp>
      <p:sp>
        <p:nvSpPr>
          <p:cNvPr id="7" name="AutoShape 5">
            <a:extLst>
              <a:ext uri="{FF2B5EF4-FFF2-40B4-BE49-F238E27FC236}">
                <a16:creationId xmlns="" xmlns:a16="http://schemas.microsoft.com/office/drawing/2014/main" id="{4F230428-B858-4D43-9D08-2FE8C521E2F7}"/>
              </a:ext>
            </a:extLst>
          </p:cNvPr>
          <p:cNvSpPr>
            <a:spLocks noChangeArrowheads="1"/>
          </p:cNvSpPr>
          <p:nvPr/>
        </p:nvSpPr>
        <p:spPr bwMode="auto">
          <a:xfrm>
            <a:off x="4118728" y="1460501"/>
            <a:ext cx="1766107" cy="2016125"/>
          </a:xfrm>
          <a:prstGeom prst="downArrowCallout">
            <a:avLst>
              <a:gd name="adj1" fmla="val 38386"/>
              <a:gd name="adj2" fmla="val 38386"/>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D6 - Acconti</a:t>
            </a:r>
          </a:p>
        </p:txBody>
      </p:sp>
      <p:sp>
        <p:nvSpPr>
          <p:cNvPr id="8" name="Rectangle 7">
            <a:extLst>
              <a:ext uri="{FF2B5EF4-FFF2-40B4-BE49-F238E27FC236}">
                <a16:creationId xmlns="" xmlns:a16="http://schemas.microsoft.com/office/drawing/2014/main" id="{C7C6A01D-978F-4BC0-9CCC-97EA0D98B0F7}"/>
              </a:ext>
            </a:extLst>
          </p:cNvPr>
          <p:cNvSpPr>
            <a:spLocks noChangeArrowheads="1"/>
          </p:cNvSpPr>
          <p:nvPr/>
        </p:nvSpPr>
        <p:spPr bwMode="auto">
          <a:xfrm>
            <a:off x="4118728" y="3659189"/>
            <a:ext cx="1766107"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Anticipi da clienti</a:t>
            </a:r>
          </a:p>
          <a:p>
            <a:pPr algn="ctr" fontAlgn="base">
              <a:spcBef>
                <a:spcPct val="0"/>
              </a:spcBef>
              <a:spcAft>
                <a:spcPct val="0"/>
              </a:spcAft>
              <a:defRPr/>
            </a:pPr>
            <a:r>
              <a:rPr lang="it-IT" altLang="it-IT" sz="1600" dirty="0">
                <a:solidFill>
                  <a:srgbClr val="000000"/>
                </a:solidFill>
                <a:cs typeface="Arial" panose="020B0604020202020204" pitchFamily="34" charset="0"/>
              </a:rPr>
              <a:t>Acconti con </a:t>
            </a:r>
          </a:p>
          <a:p>
            <a:pPr algn="ctr" fontAlgn="base">
              <a:spcBef>
                <a:spcPct val="0"/>
              </a:spcBef>
              <a:spcAft>
                <a:spcPct val="0"/>
              </a:spcAft>
              <a:defRPr/>
            </a:pPr>
            <a:r>
              <a:rPr lang="it-IT" altLang="it-IT" sz="1600" dirty="0">
                <a:solidFill>
                  <a:srgbClr val="000000"/>
                </a:solidFill>
                <a:cs typeface="Arial" panose="020B0604020202020204" pitchFamily="34" charset="0"/>
              </a:rPr>
              <a:t>funzione</a:t>
            </a:r>
          </a:p>
          <a:p>
            <a:pPr algn="ctr" fontAlgn="base">
              <a:spcBef>
                <a:spcPct val="0"/>
              </a:spcBef>
              <a:spcAft>
                <a:spcPct val="0"/>
              </a:spcAft>
              <a:defRPr/>
            </a:pPr>
            <a:r>
              <a:rPr lang="it-IT" altLang="it-IT" sz="1600" dirty="0">
                <a:solidFill>
                  <a:srgbClr val="000000"/>
                </a:solidFill>
                <a:cs typeface="Arial" panose="020B0604020202020204" pitchFamily="34" charset="0"/>
              </a:rPr>
              <a:t>di caparra</a:t>
            </a:r>
          </a:p>
        </p:txBody>
      </p:sp>
      <p:sp>
        <p:nvSpPr>
          <p:cNvPr id="9" name="AutoShape 4">
            <a:extLst>
              <a:ext uri="{FF2B5EF4-FFF2-40B4-BE49-F238E27FC236}">
                <a16:creationId xmlns="" xmlns:a16="http://schemas.microsoft.com/office/drawing/2014/main" id="{4132075E-5018-4AD1-ADB6-2B4F138DC344}"/>
              </a:ext>
            </a:extLst>
          </p:cNvPr>
          <p:cNvSpPr>
            <a:spLocks noChangeArrowheads="1"/>
          </p:cNvSpPr>
          <p:nvPr/>
        </p:nvSpPr>
        <p:spPr bwMode="auto">
          <a:xfrm>
            <a:off x="6151705" y="1482628"/>
            <a:ext cx="1870656" cy="2016125"/>
          </a:xfrm>
          <a:prstGeom prst="downArrowCallout">
            <a:avLst>
              <a:gd name="adj1" fmla="val 39291"/>
              <a:gd name="adj2" fmla="val 39291"/>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D8 – Debiti da </a:t>
            </a:r>
          </a:p>
          <a:p>
            <a:pPr algn="ctr" fontAlgn="base">
              <a:spcBef>
                <a:spcPct val="0"/>
              </a:spcBef>
              <a:spcAft>
                <a:spcPct val="0"/>
              </a:spcAft>
              <a:defRPr/>
            </a:pPr>
            <a:r>
              <a:rPr lang="it-IT" altLang="it-IT" sz="1600" dirty="0">
                <a:solidFill>
                  <a:srgbClr val="000000"/>
                </a:solidFill>
                <a:cs typeface="Arial" panose="020B0604020202020204" pitchFamily="34" charset="0"/>
              </a:rPr>
              <a:t>Titoli di credito</a:t>
            </a:r>
          </a:p>
        </p:txBody>
      </p:sp>
      <p:sp>
        <p:nvSpPr>
          <p:cNvPr id="10" name="Rectangle 6">
            <a:extLst>
              <a:ext uri="{FF2B5EF4-FFF2-40B4-BE49-F238E27FC236}">
                <a16:creationId xmlns="" xmlns:a16="http://schemas.microsoft.com/office/drawing/2014/main" id="{338ED7D7-596B-4725-A619-D5B4C64C7F5B}"/>
              </a:ext>
            </a:extLst>
          </p:cNvPr>
          <p:cNvSpPr>
            <a:spLocks noChangeArrowheads="1"/>
          </p:cNvSpPr>
          <p:nvPr/>
        </p:nvSpPr>
        <p:spPr bwMode="auto">
          <a:xfrm>
            <a:off x="6151705" y="3659189"/>
            <a:ext cx="1870656"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Titoli di credito</a:t>
            </a:r>
          </a:p>
          <a:p>
            <a:pPr algn="ctr" fontAlgn="base">
              <a:spcBef>
                <a:spcPct val="0"/>
              </a:spcBef>
              <a:spcAft>
                <a:spcPct val="0"/>
              </a:spcAft>
              <a:defRPr/>
            </a:pPr>
            <a:r>
              <a:rPr lang="it-IT" altLang="it-IT" sz="1600" dirty="0">
                <a:solidFill>
                  <a:srgbClr val="000000"/>
                </a:solidFill>
                <a:cs typeface="Arial" panose="020B0604020202020204" pitchFamily="34" charset="0"/>
              </a:rPr>
              <a:t>commerciali o</a:t>
            </a:r>
          </a:p>
          <a:p>
            <a:pPr algn="ctr" fontAlgn="base">
              <a:spcBef>
                <a:spcPct val="0"/>
              </a:spcBef>
              <a:spcAft>
                <a:spcPct val="0"/>
              </a:spcAft>
              <a:defRPr/>
            </a:pPr>
            <a:r>
              <a:rPr lang="it-IT" altLang="it-IT" sz="1600" dirty="0">
                <a:solidFill>
                  <a:srgbClr val="000000"/>
                </a:solidFill>
                <a:cs typeface="Arial" panose="020B0604020202020204" pitchFamily="34" charset="0"/>
              </a:rPr>
              <a:t>finanziari</a:t>
            </a:r>
          </a:p>
        </p:txBody>
      </p:sp>
      <p:sp>
        <p:nvSpPr>
          <p:cNvPr id="11" name="AutoShape 4">
            <a:extLst>
              <a:ext uri="{FF2B5EF4-FFF2-40B4-BE49-F238E27FC236}">
                <a16:creationId xmlns="" xmlns:a16="http://schemas.microsoft.com/office/drawing/2014/main" id="{DE8F6F55-E62B-498F-97E1-7CC769CE1580}"/>
              </a:ext>
            </a:extLst>
          </p:cNvPr>
          <p:cNvSpPr>
            <a:spLocks noChangeArrowheads="1"/>
          </p:cNvSpPr>
          <p:nvPr/>
        </p:nvSpPr>
        <p:spPr bwMode="auto">
          <a:xfrm>
            <a:off x="8339622" y="1482628"/>
            <a:ext cx="1870656" cy="2016125"/>
          </a:xfrm>
          <a:prstGeom prst="downArrowCallout">
            <a:avLst>
              <a:gd name="adj1" fmla="val 39291"/>
              <a:gd name="adj2" fmla="val 39291"/>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D12 – Debiti</a:t>
            </a:r>
          </a:p>
          <a:p>
            <a:pPr algn="ctr" fontAlgn="base">
              <a:spcBef>
                <a:spcPct val="0"/>
              </a:spcBef>
              <a:spcAft>
                <a:spcPct val="0"/>
              </a:spcAft>
              <a:defRPr/>
            </a:pPr>
            <a:r>
              <a:rPr lang="it-IT" altLang="it-IT" sz="1600" dirty="0">
                <a:solidFill>
                  <a:srgbClr val="000000"/>
                </a:solidFill>
                <a:cs typeface="Arial" panose="020B0604020202020204" pitchFamily="34" charset="0"/>
              </a:rPr>
              <a:t>tributari</a:t>
            </a:r>
          </a:p>
        </p:txBody>
      </p:sp>
      <p:sp>
        <p:nvSpPr>
          <p:cNvPr id="12" name="Rectangle 6">
            <a:extLst>
              <a:ext uri="{FF2B5EF4-FFF2-40B4-BE49-F238E27FC236}">
                <a16:creationId xmlns="" xmlns:a16="http://schemas.microsoft.com/office/drawing/2014/main" id="{E460BF8B-1E23-47B7-9986-403638899274}"/>
              </a:ext>
            </a:extLst>
          </p:cNvPr>
          <p:cNvSpPr>
            <a:spLocks noChangeArrowheads="1"/>
          </p:cNvSpPr>
          <p:nvPr/>
        </p:nvSpPr>
        <p:spPr bwMode="auto">
          <a:xfrm>
            <a:off x="8289231" y="3659189"/>
            <a:ext cx="2219930"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0"/>
              </a:spcBef>
              <a:spcAft>
                <a:spcPct val="0"/>
              </a:spcAft>
              <a:defRPr/>
            </a:pPr>
            <a:r>
              <a:rPr lang="it-IT" altLang="it-IT" sz="1600" dirty="0">
                <a:solidFill>
                  <a:srgbClr val="000000"/>
                </a:solidFill>
                <a:cs typeface="Arial" panose="020B0604020202020204" pitchFamily="34" charset="0"/>
              </a:rPr>
              <a:t>Passività per imposte</a:t>
            </a:r>
          </a:p>
          <a:p>
            <a:pPr algn="ctr" fontAlgn="base">
              <a:spcBef>
                <a:spcPct val="0"/>
              </a:spcBef>
              <a:spcAft>
                <a:spcPct val="0"/>
              </a:spcAft>
              <a:defRPr/>
            </a:pPr>
            <a:r>
              <a:rPr lang="it-IT" altLang="it-IT" sz="1600" dirty="0">
                <a:solidFill>
                  <a:srgbClr val="000000"/>
                </a:solidFill>
                <a:cs typeface="Arial" panose="020B0604020202020204" pitchFamily="34" charset="0"/>
              </a:rPr>
              <a:t>certe e determinate</a:t>
            </a:r>
          </a:p>
          <a:p>
            <a:pPr algn="ctr" fontAlgn="base">
              <a:spcBef>
                <a:spcPct val="0"/>
              </a:spcBef>
              <a:spcAft>
                <a:spcPct val="0"/>
              </a:spcAft>
              <a:defRPr/>
            </a:pPr>
            <a:r>
              <a:rPr lang="it-IT" altLang="it-IT" sz="1600" dirty="0">
                <a:solidFill>
                  <a:srgbClr val="000000"/>
                </a:solidFill>
                <a:cs typeface="Arial" panose="020B0604020202020204" pitchFamily="34" charset="0"/>
              </a:rPr>
              <a:t>Tributi iscritti a ruolo</a:t>
            </a:r>
          </a:p>
        </p:txBody>
      </p:sp>
    </p:spTree>
    <p:extLst>
      <p:ext uri="{BB962C8B-B14F-4D97-AF65-F5344CB8AC3E}">
        <p14:creationId xmlns:p14="http://schemas.microsoft.com/office/powerpoint/2010/main" val="79961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a:xfrm>
            <a:off x="296214" y="476478"/>
            <a:ext cx="11320529" cy="553183"/>
          </a:xfrm>
        </p:spPr>
        <p:txBody>
          <a:bodyPr>
            <a:no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PRINCIPIO DELLA COSTANZA NEI CRITERI DI VALUTAZIONE</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a:t>
            </a:fld>
            <a:endParaRPr lang="it-IT" altLang="it-IT" sz="1301" dirty="0">
              <a:solidFill>
                <a:srgbClr val="808080"/>
              </a:solidFill>
              <a:latin typeface="Merriweather" pitchFamily="2" charset="0"/>
              <a:cs typeface="Arial"/>
            </a:endParaRPr>
          </a:p>
        </p:txBody>
      </p:sp>
      <p:sp>
        <p:nvSpPr>
          <p:cNvPr id="5" name="Rectangle 4">
            <a:extLst>
              <a:ext uri="{FF2B5EF4-FFF2-40B4-BE49-F238E27FC236}">
                <a16:creationId xmlns="" xmlns:a16="http://schemas.microsoft.com/office/drawing/2014/main" id="{D22C4430-3C8C-4582-B92C-24540167857F}"/>
              </a:ext>
            </a:extLst>
          </p:cNvPr>
          <p:cNvSpPr>
            <a:spLocks noChangeArrowheads="1"/>
          </p:cNvSpPr>
          <p:nvPr/>
        </p:nvSpPr>
        <p:spPr bwMode="auto">
          <a:xfrm>
            <a:off x="3071813" y="1700213"/>
            <a:ext cx="2753916" cy="149066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Permette di ottenere una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omogenea misurazione dei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risultati della società nel</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susseguirsi degli esercizi</a:t>
            </a:r>
          </a:p>
        </p:txBody>
      </p:sp>
      <p:sp>
        <p:nvSpPr>
          <p:cNvPr id="6" name="AutoShape 5">
            <a:extLst>
              <a:ext uri="{FF2B5EF4-FFF2-40B4-BE49-F238E27FC236}">
                <a16:creationId xmlns="" xmlns:a16="http://schemas.microsoft.com/office/drawing/2014/main" id="{28C65C86-443F-4AB2-BDD7-5C55D2DCB07B}"/>
              </a:ext>
            </a:extLst>
          </p:cNvPr>
          <p:cNvSpPr>
            <a:spLocks noChangeArrowheads="1"/>
          </p:cNvSpPr>
          <p:nvPr/>
        </p:nvSpPr>
        <p:spPr bwMode="auto">
          <a:xfrm>
            <a:off x="4043365" y="3284538"/>
            <a:ext cx="756047" cy="976312"/>
          </a:xfrm>
          <a:prstGeom prst="downArrow">
            <a:avLst>
              <a:gd name="adj1" fmla="val 54250"/>
              <a:gd name="adj2" fmla="val 27481"/>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latin typeface="Arial"/>
              <a:ea typeface="ＭＳ Ｐゴシック"/>
              <a:cs typeface="Arial"/>
            </a:endParaRPr>
          </a:p>
        </p:txBody>
      </p:sp>
      <p:sp>
        <p:nvSpPr>
          <p:cNvPr id="7" name="Rectangle 6">
            <a:extLst>
              <a:ext uri="{FF2B5EF4-FFF2-40B4-BE49-F238E27FC236}">
                <a16:creationId xmlns="" xmlns:a16="http://schemas.microsoft.com/office/drawing/2014/main" id="{78AF1A20-E629-4109-80F2-341E30E0D5FC}"/>
              </a:ext>
            </a:extLst>
          </p:cNvPr>
          <p:cNvSpPr>
            <a:spLocks noChangeArrowheads="1"/>
          </p:cNvSpPr>
          <p:nvPr/>
        </p:nvSpPr>
        <p:spPr bwMode="auto">
          <a:xfrm>
            <a:off x="2781837" y="4260852"/>
            <a:ext cx="2990314" cy="186252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Rende più agevole l’analisi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dell’evoluzione economica,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finanziaria e patrimoniale della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società da parte dei destinatari</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 bilancio</a:t>
            </a:r>
          </a:p>
        </p:txBody>
      </p:sp>
      <p:sp>
        <p:nvSpPr>
          <p:cNvPr id="8" name="AutoShape 7">
            <a:extLst>
              <a:ext uri="{FF2B5EF4-FFF2-40B4-BE49-F238E27FC236}">
                <a16:creationId xmlns="" xmlns:a16="http://schemas.microsoft.com/office/drawing/2014/main" id="{8AD25327-C09F-4663-90E7-3796EB10DA8E}"/>
              </a:ext>
            </a:extLst>
          </p:cNvPr>
          <p:cNvSpPr>
            <a:spLocks noChangeArrowheads="1"/>
          </p:cNvSpPr>
          <p:nvPr/>
        </p:nvSpPr>
        <p:spPr bwMode="auto">
          <a:xfrm>
            <a:off x="5880499" y="4581528"/>
            <a:ext cx="839390" cy="1135063"/>
          </a:xfrm>
          <a:prstGeom prst="rightArrow">
            <a:avLst>
              <a:gd name="adj1" fmla="val 54250"/>
              <a:gd name="adj2" fmla="val 2372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defRPr/>
            </a:pPr>
            <a:endParaRPr lang="it-IT" kern="0" dirty="0">
              <a:solidFill>
                <a:srgbClr val="000000"/>
              </a:solidFill>
              <a:latin typeface="Arial"/>
              <a:ea typeface="ＭＳ Ｐゴシック"/>
              <a:cs typeface="Arial"/>
            </a:endParaRPr>
          </a:p>
        </p:txBody>
      </p:sp>
      <p:sp>
        <p:nvSpPr>
          <p:cNvPr id="9" name="Rectangle 8">
            <a:extLst>
              <a:ext uri="{FF2B5EF4-FFF2-40B4-BE49-F238E27FC236}">
                <a16:creationId xmlns="" xmlns:a16="http://schemas.microsoft.com/office/drawing/2014/main" id="{9EE7813B-EBCD-4419-A2A2-E53A3851398A}"/>
              </a:ext>
            </a:extLst>
          </p:cNvPr>
          <p:cNvSpPr>
            <a:spLocks noChangeArrowheads="1"/>
          </p:cNvSpPr>
          <p:nvPr/>
        </p:nvSpPr>
        <p:spPr bwMode="auto">
          <a:xfrm>
            <a:off x="6798470" y="4095482"/>
            <a:ext cx="2925079" cy="2030682"/>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L’OIC 29 prevede disposizioni</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applicative nel caso di</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cambiamento del criterio di</a:t>
            </a:r>
          </a:p>
          <a:p>
            <a:pPr algn="ctr" fontAlgn="base">
              <a:spcBef>
                <a:spcPct val="0"/>
              </a:spcBef>
              <a:spcAft>
                <a:spcPct val="0"/>
              </a:spcAft>
              <a:defRPr/>
            </a:pPr>
            <a:r>
              <a:rPr lang="it-IT" sz="1600" dirty="0">
                <a:solidFill>
                  <a:srgbClr val="000000"/>
                </a:solidFill>
                <a:latin typeface="Arial" panose="020B0604020202020204" pitchFamily="34" charset="0"/>
                <a:cs typeface="Arial" panose="020B0604020202020204" pitchFamily="34" charset="0"/>
              </a:rPr>
              <a:t>valutazione</a:t>
            </a:r>
          </a:p>
        </p:txBody>
      </p:sp>
    </p:spTree>
    <p:extLst>
      <p:ext uri="{BB962C8B-B14F-4D97-AF65-F5344CB8AC3E}">
        <p14:creationId xmlns:p14="http://schemas.microsoft.com/office/powerpoint/2010/main" val="171280322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COSTO AMMORTIZZATO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1983818" y="1169061"/>
            <a:ext cx="8224364" cy="4519878"/>
          </a:xfrm>
        </p:spPr>
        <p:txBody>
          <a:bodyPr>
            <a:normAutofit fontScale="92500" lnSpcReduction="20000"/>
          </a:bodyPr>
          <a:lstStyle/>
          <a:p>
            <a:pPr marL="0" indent="0" algn="just">
              <a:lnSpc>
                <a:spcPct val="100000"/>
              </a:lnSpc>
              <a:spcBef>
                <a:spcPct val="20000"/>
              </a:spcBef>
              <a:spcAft>
                <a:spcPct val="0"/>
              </a:spcAft>
              <a:buNone/>
              <a:defRPr/>
            </a:pPr>
            <a:endParaRPr lang="it-IT" sz="2000" dirty="0"/>
          </a:p>
          <a:p>
            <a:pPr marL="0" indent="0" algn="just">
              <a:lnSpc>
                <a:spcPct val="100000"/>
              </a:lnSpc>
              <a:spcBef>
                <a:spcPct val="20000"/>
              </a:spcBef>
              <a:spcAft>
                <a:spcPct val="0"/>
              </a:spcAft>
              <a:buNone/>
              <a:defRPr/>
            </a:pPr>
            <a:endParaRPr lang="it-IT" sz="2000" dirty="0"/>
          </a:p>
          <a:p>
            <a:pPr marL="0" indent="0" algn="just">
              <a:lnSpc>
                <a:spcPct val="100000"/>
              </a:lnSpc>
              <a:spcBef>
                <a:spcPct val="20000"/>
              </a:spcBef>
              <a:spcAft>
                <a:spcPct val="0"/>
              </a:spcAft>
              <a:buNone/>
              <a:defRPr/>
            </a:pPr>
            <a:r>
              <a:rPr lang="it-IT" sz="2400" b="1" dirty="0">
                <a:latin typeface="Arial" panose="020B0604020202020204" pitchFamily="34" charset="0"/>
                <a:cs typeface="Arial" panose="020B0604020202020204" pitchFamily="34" charset="0"/>
              </a:rPr>
              <a:t>Valutazione al costo ammortizzato</a:t>
            </a:r>
          </a:p>
          <a:p>
            <a:pPr marL="0" indent="0" algn="just">
              <a:lnSpc>
                <a:spcPct val="100000"/>
              </a:lnSpc>
              <a:spcBef>
                <a:spcPct val="20000"/>
              </a:spcBef>
              <a:spcAft>
                <a:spcPct val="0"/>
              </a:spcAft>
              <a:buNone/>
              <a:defRPr/>
            </a:pPr>
            <a:r>
              <a:rPr lang="it-IT" sz="2400" dirty="0">
                <a:latin typeface="Arial" panose="020B0604020202020204" pitchFamily="34" charset="0"/>
                <a:cs typeface="Arial" panose="020B0604020202020204" pitchFamily="34" charset="0"/>
              </a:rPr>
              <a:t>La prima iscrizione deve avvenire </a:t>
            </a:r>
            <a:r>
              <a:rPr lang="it-IT" sz="2400" b="1" dirty="0">
                <a:latin typeface="Arial" panose="020B0604020202020204" pitchFamily="34" charset="0"/>
                <a:cs typeface="Arial" panose="020B0604020202020204" pitchFamily="34" charset="0"/>
              </a:rPr>
              <a:t>al valore nominale, rettificato per tener conto dei costi di transazione, dei premi, degli sconti e degli abbuoni</a:t>
            </a:r>
            <a:r>
              <a:rPr lang="it-IT" sz="2400" dirty="0">
                <a:latin typeface="Arial" panose="020B0604020202020204" pitchFamily="34" charset="0"/>
                <a:cs typeface="Arial" panose="020B0604020202020204" pitchFamily="34" charset="0"/>
              </a:rPr>
              <a:t> direttamente derivanti dalla transazione che ha generato il credito o debito; contemporaneamente viene anche determinato </a:t>
            </a:r>
            <a:r>
              <a:rPr lang="it-IT" sz="2400" b="1" dirty="0">
                <a:latin typeface="Arial" panose="020B0604020202020204" pitchFamily="34" charset="0"/>
                <a:cs typeface="Arial" panose="020B0604020202020204" pitchFamily="34" charset="0"/>
              </a:rPr>
              <a:t>il tasso d’interesse effettivo</a:t>
            </a:r>
            <a:r>
              <a:rPr lang="it-IT" sz="2400" dirty="0">
                <a:latin typeface="Arial" panose="020B0604020202020204" pitchFamily="34" charset="0"/>
                <a:cs typeface="Arial" panose="020B0604020202020204" pitchFamily="34" charset="0"/>
              </a:rPr>
              <a:t> ossia quello che fa  corrispondere il valore di prima iscrizione al valore attuale dei flussi finanziari attesi dal rapporto obbligatorio lungo la sua intera vita utile.</a:t>
            </a:r>
          </a:p>
          <a:p>
            <a:pPr marL="0" indent="0" algn="just">
              <a:lnSpc>
                <a:spcPct val="100000"/>
              </a:lnSpc>
              <a:spcBef>
                <a:spcPct val="20000"/>
              </a:spcBef>
              <a:spcAft>
                <a:spcPct val="0"/>
              </a:spcAft>
              <a:buNone/>
              <a:defRPr/>
            </a:pPr>
            <a:r>
              <a:rPr lang="it-IT" sz="2400" b="1" dirty="0">
                <a:latin typeface="Arial" panose="020B0604020202020204" pitchFamily="34" charset="0"/>
                <a:cs typeface="Arial" panose="020B0604020202020204" pitchFamily="34" charset="0"/>
              </a:rPr>
              <a:t>Alla chiusura di ogni periodo amministrativo il  debito sarà valutato ad un importo corrispondente al valore attuale dei flussi finanziari futuri scontati secondo il tasso di interesse effettivo.</a:t>
            </a:r>
          </a:p>
          <a:p>
            <a:pPr>
              <a:buFont typeface="Times New Roman" charset="0"/>
              <a:buNone/>
              <a:defRPr/>
            </a:pPr>
            <a:endParaRPr lang="it-IT"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90</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54922686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COSTO AMMORTIZZATO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marL="0" indent="0" algn="just">
              <a:lnSpc>
                <a:spcPct val="100000"/>
              </a:lnSpc>
              <a:spcBef>
                <a:spcPct val="20000"/>
              </a:spcBef>
              <a:spcAft>
                <a:spcPct val="0"/>
              </a:spcAft>
              <a:buNone/>
              <a:defRPr/>
            </a:pPr>
            <a:r>
              <a:rPr lang="it-IT" sz="2400" dirty="0">
                <a:latin typeface="Arial" panose="020B0604020202020204" pitchFamily="34" charset="0"/>
                <a:cs typeface="Arial" panose="020B0604020202020204" pitchFamily="34" charset="0"/>
              </a:rPr>
              <a:t>L’art. 2426 c.c. richiede che venga considerato «il fattore temporale». Ciò significa che se:</a:t>
            </a:r>
          </a:p>
          <a:p>
            <a:pPr marL="526874" indent="-526874" algn="just">
              <a:lnSpc>
                <a:spcPct val="100000"/>
              </a:lnSpc>
              <a:spcBef>
                <a:spcPct val="20000"/>
              </a:spcBef>
              <a:spcAft>
                <a:spcPct val="0"/>
              </a:spcAft>
              <a:buFontTx/>
              <a:buAutoNum type="arabicParenR"/>
              <a:defRPr/>
            </a:pPr>
            <a:r>
              <a:rPr lang="it-IT" sz="2400" dirty="0">
                <a:latin typeface="Arial" panose="020B0604020202020204" pitchFamily="34" charset="0"/>
                <a:cs typeface="Arial" panose="020B0604020202020204" pitchFamily="34" charset="0"/>
              </a:rPr>
              <a:t>in sede di prima iscrizione il tasso d’interesse effettivo risulti significativamente diverso da quello di mercato (quello che due parti indipendenti avrebbero applicato per operazioni similari);</a:t>
            </a:r>
          </a:p>
          <a:p>
            <a:pPr marL="526874" indent="-526874" algn="just">
              <a:lnSpc>
                <a:spcPct val="100000"/>
              </a:lnSpc>
              <a:spcBef>
                <a:spcPct val="20000"/>
              </a:spcBef>
              <a:spcAft>
                <a:spcPct val="0"/>
              </a:spcAft>
              <a:buFontTx/>
              <a:buAutoNum type="arabicParenR"/>
              <a:defRPr/>
            </a:pPr>
            <a:r>
              <a:rPr lang="it-IT" sz="2400" dirty="0">
                <a:latin typeface="Arial" panose="020B0604020202020204" pitchFamily="34" charset="0"/>
                <a:cs typeface="Arial" panose="020B0604020202020204" pitchFamily="34" charset="0"/>
              </a:rPr>
              <a:t>se si tratta di debiti a M/L termine senza corresponsione degli interessi o con interessi significativamente diversi da quelli di mercato.</a:t>
            </a:r>
          </a:p>
          <a:p>
            <a:pPr>
              <a:buFont typeface="Times New Roman" charset="0"/>
              <a:buNone/>
              <a:defRPr/>
            </a:pPr>
            <a:endParaRPr lang="it-IT" sz="2000"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91</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122012636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COSTO AMMORTIZZATO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838200" y="1156685"/>
            <a:ext cx="10515600" cy="4519878"/>
          </a:xfrm>
        </p:spPr>
        <p:txBody>
          <a:bodyPr/>
          <a:lstStyle/>
          <a:p>
            <a:pPr marL="0" indent="0" algn="just">
              <a:lnSpc>
                <a:spcPct val="100000"/>
              </a:lnSpc>
              <a:spcBef>
                <a:spcPts val="0"/>
              </a:spcBef>
              <a:buNone/>
            </a:pPr>
            <a:r>
              <a:rPr lang="it-IT" sz="1600" dirty="0">
                <a:latin typeface="Arial" panose="020B0604020202020204" pitchFamily="34" charset="0"/>
                <a:cs typeface="Arial" panose="020B0604020202020204" pitchFamily="34" charset="0"/>
              </a:rPr>
              <a:t>La società Alfa ha ottenuto in data 1° gennaio 2016 un finanziamento bancario per la durata di 10 anni del valore di 1.000.000 di euro al tasso annuo del 5%. Gli interessi devono essere corrisposti al 31 dicembre di ogni esercizio e il prestito deve essere rimborsato in unica soluzione alla scadenza (31 dicembre 2025). Le spese di istruttoria ammontano a 20.000 euro.</a:t>
            </a:r>
          </a:p>
          <a:p>
            <a:pPr>
              <a:buFont typeface="Times New Roman" charset="0"/>
              <a:buNone/>
              <a:defRPr/>
            </a:pPr>
            <a:endParaRPr lang="it-IT" sz="1400"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92</a:t>
            </a:fld>
            <a:endParaRPr lang="it-IT" altLang="it-IT" sz="1301" dirty="0">
              <a:solidFill>
                <a:srgbClr val="808080"/>
              </a:solidFill>
              <a:latin typeface="Merriweather" pitchFamily="2" charset="0"/>
              <a:cs typeface="Arial"/>
            </a:endParaRPr>
          </a:p>
        </p:txBody>
      </p:sp>
      <p:pic>
        <p:nvPicPr>
          <p:cNvPr id="5" name="Immagine 4">
            <a:extLst>
              <a:ext uri="{FF2B5EF4-FFF2-40B4-BE49-F238E27FC236}">
                <a16:creationId xmlns="" xmlns:a16="http://schemas.microsoft.com/office/drawing/2014/main" id="{94222D9E-E8B2-464F-9923-2C5C41568000}"/>
              </a:ext>
            </a:extLst>
          </p:cNvPr>
          <p:cNvPicPr>
            <a:picLocks noChangeAspect="1"/>
          </p:cNvPicPr>
          <p:nvPr/>
        </p:nvPicPr>
        <p:blipFill>
          <a:blip r:embed="rId2"/>
          <a:stretch>
            <a:fillRect/>
          </a:stretch>
        </p:blipFill>
        <p:spPr>
          <a:xfrm>
            <a:off x="978794" y="2331975"/>
            <a:ext cx="10375007" cy="4389500"/>
          </a:xfrm>
          <a:prstGeom prst="rect">
            <a:avLst/>
          </a:prstGeom>
        </p:spPr>
      </p:pic>
    </p:spTree>
    <p:extLst>
      <p:ext uri="{BB962C8B-B14F-4D97-AF65-F5344CB8AC3E}">
        <p14:creationId xmlns:p14="http://schemas.microsoft.com/office/powerpoint/2010/main" val="402405992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COSTO AMMORTIZZATO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93</a:t>
            </a:fld>
            <a:endParaRPr lang="it-IT" altLang="it-IT" sz="1301" dirty="0">
              <a:solidFill>
                <a:srgbClr val="808080"/>
              </a:solidFill>
              <a:latin typeface="Merriweather" pitchFamily="2" charset="0"/>
              <a:cs typeface="Arial"/>
            </a:endParaRPr>
          </a:p>
        </p:txBody>
      </p:sp>
      <p:sp>
        <p:nvSpPr>
          <p:cNvPr id="5" name="Rettangolo 4">
            <a:extLst>
              <a:ext uri="{FF2B5EF4-FFF2-40B4-BE49-F238E27FC236}">
                <a16:creationId xmlns="" xmlns:a16="http://schemas.microsoft.com/office/drawing/2014/main" id="{72EE9901-0CD4-4C18-9CEB-21E680FAD60E}"/>
              </a:ext>
            </a:extLst>
          </p:cNvPr>
          <p:cNvSpPr/>
          <p:nvPr/>
        </p:nvSpPr>
        <p:spPr>
          <a:xfrm>
            <a:off x="2773255" y="1268760"/>
            <a:ext cx="3266428" cy="1584176"/>
          </a:xfrm>
          <a:prstGeom prst="rect">
            <a:avLst/>
          </a:prstGeom>
          <a:solidFill>
            <a:srgbClr val="000000">
              <a:lumMod val="20000"/>
              <a:lumOff val="80000"/>
            </a:srgbClr>
          </a:solidFill>
          <a:ln w="12700" cap="flat" cmpd="sng" algn="ctr">
            <a:solidFill>
              <a:schemeClr val="tx1">
                <a:lumMod val="50000"/>
                <a:lumOff val="50000"/>
              </a:schemeClr>
            </a:solidFill>
            <a:prstDash val="solid"/>
            <a:miter lim="800000"/>
          </a:ln>
          <a:effectLst/>
        </p:spPr>
        <p:txBody>
          <a:bodyPr lIns="93669" tIns="46835" rIns="93669" bIns="46835" rtlCol="0" anchor="ctr"/>
          <a:lstStyle/>
          <a:p>
            <a:pPr lvl="0"/>
            <a:r>
              <a:rPr lang="it-IT" sz="1600" b="1" dirty="0">
                <a:solidFill>
                  <a:srgbClr val="000000"/>
                </a:solidFill>
                <a:latin typeface="Arial" panose="020B0604020202020204" pitchFamily="34" charset="0"/>
                <a:cs typeface="Arial" panose="020B0604020202020204" pitchFamily="34" charset="0"/>
              </a:rPr>
              <a:t>+ Valore nominale/di emissione</a:t>
            </a:r>
          </a:p>
          <a:p>
            <a:pPr lvl="0"/>
            <a:r>
              <a:rPr lang="it-IT" sz="1600" b="1" dirty="0">
                <a:solidFill>
                  <a:srgbClr val="000000"/>
                </a:solidFill>
                <a:latin typeface="Arial" panose="020B0604020202020204" pitchFamily="34" charset="0"/>
                <a:cs typeface="Arial" panose="020B0604020202020204" pitchFamily="34" charset="0"/>
              </a:rPr>
              <a:t>- Costi iniziali (oppure + aggi di emissione)</a:t>
            </a:r>
          </a:p>
          <a:p>
            <a:pPr lvl="0"/>
            <a:r>
              <a:rPr lang="it-IT" sz="1600" b="1" dirty="0">
                <a:solidFill>
                  <a:srgbClr val="000000"/>
                </a:solidFill>
                <a:latin typeface="Arial" panose="020B0604020202020204" pitchFamily="34" charset="0"/>
                <a:cs typeface="Arial" panose="020B0604020202020204" pitchFamily="34" charset="0"/>
              </a:rPr>
              <a:t>= </a:t>
            </a:r>
            <a:r>
              <a:rPr lang="it-IT" sz="1600" b="1" u="sng" dirty="0">
                <a:solidFill>
                  <a:srgbClr val="000000"/>
                </a:solidFill>
                <a:latin typeface="Arial" panose="020B0604020202020204" pitchFamily="34" charset="0"/>
                <a:cs typeface="Arial" panose="020B0604020202020204" pitchFamily="34" charset="0"/>
              </a:rPr>
              <a:t>valore iniziale di iscrizione del debito</a:t>
            </a:r>
          </a:p>
        </p:txBody>
      </p:sp>
      <p:sp>
        <p:nvSpPr>
          <p:cNvPr id="6" name="Freccia in su 5">
            <a:extLst>
              <a:ext uri="{FF2B5EF4-FFF2-40B4-BE49-F238E27FC236}">
                <a16:creationId xmlns="" xmlns:a16="http://schemas.microsoft.com/office/drawing/2014/main" id="{96684958-D135-4F7A-A93E-679C961DE3CC}"/>
              </a:ext>
            </a:extLst>
          </p:cNvPr>
          <p:cNvSpPr/>
          <p:nvPr/>
        </p:nvSpPr>
        <p:spPr>
          <a:xfrm>
            <a:off x="2998525" y="3212976"/>
            <a:ext cx="2815886" cy="1368152"/>
          </a:xfrm>
          <a:prstGeom prst="upArrow">
            <a:avLst/>
          </a:prstGeom>
          <a:solidFill>
            <a:srgbClr val="808080">
              <a:lumMod val="90000"/>
            </a:srgbClr>
          </a:solidFill>
          <a:ln w="12700" cap="flat" cmpd="sng" algn="ctr">
            <a:solidFill>
              <a:srgbClr val="BBE0E3">
                <a:shade val="50000"/>
              </a:srgbClr>
            </a:solidFill>
            <a:prstDash val="solid"/>
            <a:miter lim="800000"/>
          </a:ln>
          <a:effectLst/>
        </p:spPr>
        <p:txBody>
          <a:bodyPr lIns="93669" tIns="46835" rIns="93669" bIns="46835" rtlCol="0" anchor="ctr"/>
          <a:lstStyle/>
          <a:p>
            <a:pPr lvl="0" algn="ctr"/>
            <a:r>
              <a:rPr lang="it-IT" sz="1673" b="1" dirty="0">
                <a:solidFill>
                  <a:srgbClr val="000000"/>
                </a:solidFill>
              </a:rPr>
              <a:t>PRIMA </a:t>
            </a:r>
          </a:p>
          <a:p>
            <a:pPr lvl="0" algn="ctr"/>
            <a:r>
              <a:rPr lang="it-IT" sz="1673" b="1" dirty="0">
                <a:solidFill>
                  <a:srgbClr val="000000"/>
                </a:solidFill>
              </a:rPr>
              <a:t>ISCRIZIONE</a:t>
            </a:r>
          </a:p>
        </p:txBody>
      </p:sp>
      <p:sp>
        <p:nvSpPr>
          <p:cNvPr id="7" name="Rettangolo 6">
            <a:extLst>
              <a:ext uri="{FF2B5EF4-FFF2-40B4-BE49-F238E27FC236}">
                <a16:creationId xmlns="" xmlns:a16="http://schemas.microsoft.com/office/drawing/2014/main" id="{E7E958F9-254E-4863-AF15-969A3930F16D}"/>
              </a:ext>
            </a:extLst>
          </p:cNvPr>
          <p:cNvSpPr/>
          <p:nvPr/>
        </p:nvSpPr>
        <p:spPr>
          <a:xfrm>
            <a:off x="6264954" y="1268760"/>
            <a:ext cx="3266428" cy="1584176"/>
          </a:xfrm>
          <a:prstGeom prst="rect">
            <a:avLst/>
          </a:prstGeom>
          <a:solidFill>
            <a:srgbClr val="000000">
              <a:lumMod val="20000"/>
              <a:lumOff val="80000"/>
            </a:srgbClr>
          </a:solidFill>
          <a:ln w="12700" cap="flat" cmpd="sng" algn="ctr">
            <a:solidFill>
              <a:schemeClr val="tx1">
                <a:lumMod val="50000"/>
                <a:lumOff val="50000"/>
              </a:schemeClr>
            </a:solidFill>
            <a:prstDash val="solid"/>
            <a:miter lim="800000"/>
          </a:ln>
          <a:effectLst/>
        </p:spPr>
        <p:txBody>
          <a:bodyPr lIns="93669" tIns="46835" rIns="93669" bIns="46835" rtlCol="0" anchor="ctr"/>
          <a:lstStyle/>
          <a:p>
            <a:pPr lvl="0"/>
            <a:r>
              <a:rPr lang="it-IT" sz="1600" b="1" dirty="0">
                <a:solidFill>
                  <a:srgbClr val="000000"/>
                </a:solidFill>
                <a:latin typeface="Arial" panose="020B0604020202020204" pitchFamily="34" charset="0"/>
                <a:cs typeface="Arial" panose="020B0604020202020204" pitchFamily="34" charset="0"/>
              </a:rPr>
              <a:t>+Valore iniziale di iscrizione </a:t>
            </a:r>
          </a:p>
          <a:p>
            <a:pPr lvl="0"/>
            <a:r>
              <a:rPr lang="it-IT" sz="1600" b="1" dirty="0">
                <a:solidFill>
                  <a:srgbClr val="000000"/>
                </a:solidFill>
                <a:latin typeface="Arial" panose="020B0604020202020204" pitchFamily="34" charset="0"/>
                <a:cs typeface="Arial" panose="020B0604020202020204" pitchFamily="34" charset="0"/>
              </a:rPr>
              <a:t>+/- Ripartizione della differenza iniziale</a:t>
            </a:r>
          </a:p>
          <a:p>
            <a:pPr lvl="0"/>
            <a:r>
              <a:rPr lang="it-IT" sz="1600" b="1" dirty="0">
                <a:solidFill>
                  <a:srgbClr val="000000"/>
                </a:solidFill>
                <a:latin typeface="Arial" panose="020B0604020202020204" pitchFamily="34" charset="0"/>
                <a:cs typeface="Arial" panose="020B0604020202020204" pitchFamily="34" charset="0"/>
              </a:rPr>
              <a:t>- Quote capitale rimborsate</a:t>
            </a:r>
          </a:p>
          <a:p>
            <a:pPr lvl="0"/>
            <a:r>
              <a:rPr lang="it-IT" sz="1600" b="1" dirty="0">
                <a:solidFill>
                  <a:srgbClr val="000000"/>
                </a:solidFill>
                <a:latin typeface="Arial" panose="020B0604020202020204" pitchFamily="34" charset="0"/>
                <a:cs typeface="Arial" panose="020B0604020202020204" pitchFamily="34" charset="0"/>
              </a:rPr>
              <a:t>= </a:t>
            </a:r>
            <a:r>
              <a:rPr lang="it-IT" sz="1600" b="1" u="sng" dirty="0">
                <a:solidFill>
                  <a:srgbClr val="000000"/>
                </a:solidFill>
                <a:latin typeface="Arial" panose="020B0604020202020204" pitchFamily="34" charset="0"/>
                <a:cs typeface="Arial" panose="020B0604020202020204" pitchFamily="34" charset="0"/>
              </a:rPr>
              <a:t>costo ammortizzato del debito</a:t>
            </a:r>
          </a:p>
        </p:txBody>
      </p:sp>
      <p:sp>
        <p:nvSpPr>
          <p:cNvPr id="8" name="Freccia in su 7">
            <a:extLst>
              <a:ext uri="{FF2B5EF4-FFF2-40B4-BE49-F238E27FC236}">
                <a16:creationId xmlns="" xmlns:a16="http://schemas.microsoft.com/office/drawing/2014/main" id="{75C7C9E8-C0BD-4ABB-BFA1-1FDB16DBEC16}"/>
              </a:ext>
            </a:extLst>
          </p:cNvPr>
          <p:cNvSpPr/>
          <p:nvPr/>
        </p:nvSpPr>
        <p:spPr>
          <a:xfrm>
            <a:off x="6490224" y="3212976"/>
            <a:ext cx="2984840" cy="1368152"/>
          </a:xfrm>
          <a:prstGeom prst="upArrow">
            <a:avLst/>
          </a:prstGeom>
          <a:solidFill>
            <a:srgbClr val="808080">
              <a:lumMod val="90000"/>
            </a:srgbClr>
          </a:solidFill>
          <a:ln w="12700" cap="flat" cmpd="sng" algn="ctr">
            <a:solidFill>
              <a:srgbClr val="BBE0E3">
                <a:shade val="50000"/>
              </a:srgbClr>
            </a:solidFill>
            <a:prstDash val="solid"/>
            <a:miter lim="800000"/>
          </a:ln>
          <a:effectLst/>
        </p:spPr>
        <p:txBody>
          <a:bodyPr lIns="93669" tIns="46835" rIns="93669" bIns="46835" rtlCol="0" anchor="ctr"/>
          <a:lstStyle/>
          <a:p>
            <a:pPr lvl="0" algn="ctr"/>
            <a:r>
              <a:rPr lang="it-IT" sz="1673" b="1" dirty="0">
                <a:solidFill>
                  <a:srgbClr val="000000"/>
                </a:solidFill>
              </a:rPr>
              <a:t>ISCRIZIONI</a:t>
            </a:r>
          </a:p>
          <a:p>
            <a:pPr lvl="0" algn="ctr"/>
            <a:r>
              <a:rPr lang="it-IT" sz="1673" b="1" dirty="0">
                <a:solidFill>
                  <a:srgbClr val="000000"/>
                </a:solidFill>
              </a:rPr>
              <a:t>SUCCESSIVE</a:t>
            </a:r>
          </a:p>
        </p:txBody>
      </p:sp>
      <p:sp>
        <p:nvSpPr>
          <p:cNvPr id="9" name="Rettangolo arrotondato 8">
            <a:extLst>
              <a:ext uri="{FF2B5EF4-FFF2-40B4-BE49-F238E27FC236}">
                <a16:creationId xmlns="" xmlns:a16="http://schemas.microsoft.com/office/drawing/2014/main" id="{D111E9F0-3CEC-4089-A3D7-B7538B59124D}"/>
              </a:ext>
            </a:extLst>
          </p:cNvPr>
          <p:cNvSpPr/>
          <p:nvPr/>
        </p:nvSpPr>
        <p:spPr>
          <a:xfrm>
            <a:off x="2773255" y="4756693"/>
            <a:ext cx="6532856" cy="1728192"/>
          </a:xfrm>
          <a:prstGeom prst="roundRect">
            <a:avLst/>
          </a:prstGeom>
          <a:noFill/>
          <a:ln w="12700" cap="flat" cmpd="sng" algn="ctr">
            <a:solidFill>
              <a:srgbClr val="FF0000"/>
            </a:solidFill>
            <a:prstDash val="solid"/>
            <a:miter lim="800000"/>
          </a:ln>
          <a:effectLst/>
        </p:spPr>
        <p:txBody>
          <a:bodyPr lIns="93669" tIns="46835" rIns="93669" bIns="46835" rtlCol="0" anchor="ctr"/>
          <a:lstStyle/>
          <a:p>
            <a:pPr lvl="0" algn="just"/>
            <a:r>
              <a:rPr lang="it-IT" sz="1600" dirty="0">
                <a:solidFill>
                  <a:srgbClr val="808080"/>
                </a:solidFill>
                <a:latin typeface="Arial" panose="020B0604020202020204" pitchFamily="34" charset="0"/>
                <a:cs typeface="Arial" panose="020B0604020202020204" pitchFamily="34" charset="0"/>
              </a:rPr>
              <a:t>Gli interessi sono calcolati al TASSO DI INTERESSE EFFETTIVO ossia il TASSO INTERNO DI RENDIMENTO CHE RENDE UGUALE IL VALORE ATTUALE DEI FLUSSI DI CASSA IN USCITA FUTURI (PER INTERESSI E RIMBORSO DEL CAPITALE) AL VALORE INIZIALE DI ISCRIZIONE IN BILANCIO.</a:t>
            </a:r>
          </a:p>
        </p:txBody>
      </p:sp>
    </p:spTree>
    <p:extLst>
      <p:ext uri="{BB962C8B-B14F-4D97-AF65-F5344CB8AC3E}">
        <p14:creationId xmlns:p14="http://schemas.microsoft.com/office/powerpoint/2010/main" val="182609614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COSTO AMMORTIZZATO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a:xfrm>
            <a:off x="838200" y="1603495"/>
            <a:ext cx="10868696" cy="4519878"/>
          </a:xfrm>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94</a:t>
            </a:fld>
            <a:endParaRPr lang="it-IT" altLang="it-IT" sz="1301" dirty="0">
              <a:solidFill>
                <a:srgbClr val="808080"/>
              </a:solidFill>
              <a:latin typeface="Merriweather" pitchFamily="2" charset="0"/>
              <a:cs typeface="Arial"/>
            </a:endParaRPr>
          </a:p>
        </p:txBody>
      </p:sp>
      <p:pic>
        <p:nvPicPr>
          <p:cNvPr id="5" name="Immagine 4">
            <a:extLst>
              <a:ext uri="{FF2B5EF4-FFF2-40B4-BE49-F238E27FC236}">
                <a16:creationId xmlns="" xmlns:a16="http://schemas.microsoft.com/office/drawing/2014/main" id="{528201C8-C40B-4ED2-990D-1C831725AE64}"/>
              </a:ext>
            </a:extLst>
          </p:cNvPr>
          <p:cNvPicPr>
            <a:picLocks noChangeAspect="1"/>
          </p:cNvPicPr>
          <p:nvPr/>
        </p:nvPicPr>
        <p:blipFill>
          <a:blip r:embed="rId2"/>
          <a:stretch>
            <a:fillRect/>
          </a:stretch>
        </p:blipFill>
        <p:spPr>
          <a:xfrm>
            <a:off x="1805317" y="1393886"/>
            <a:ext cx="4467231" cy="1255885"/>
          </a:xfrm>
          <a:prstGeom prst="rect">
            <a:avLst/>
          </a:prstGeom>
        </p:spPr>
      </p:pic>
      <p:graphicFrame>
        <p:nvGraphicFramePr>
          <p:cNvPr id="6" name="Tabella 5">
            <a:extLst>
              <a:ext uri="{FF2B5EF4-FFF2-40B4-BE49-F238E27FC236}">
                <a16:creationId xmlns="" xmlns:a16="http://schemas.microsoft.com/office/drawing/2014/main" id="{75239630-F02D-4D97-8CEC-4000504B6345}"/>
              </a:ext>
            </a:extLst>
          </p:cNvPr>
          <p:cNvGraphicFramePr>
            <a:graphicFrameLocks noGrp="1"/>
          </p:cNvGraphicFramePr>
          <p:nvPr>
            <p:extLst>
              <p:ext uri="{D42A27DB-BD31-4B8C-83A1-F6EECF244321}">
                <p14:modId xmlns:p14="http://schemas.microsoft.com/office/powerpoint/2010/main" val="3060138805"/>
              </p:ext>
            </p:extLst>
          </p:nvPr>
        </p:nvGraphicFramePr>
        <p:xfrm>
          <a:off x="6484275" y="2257949"/>
          <a:ext cx="4585278" cy="4463526"/>
        </p:xfrm>
        <a:graphic>
          <a:graphicData uri="http://schemas.openxmlformats.org/drawingml/2006/table">
            <a:tbl>
              <a:tblPr firstRow="1" bandRow="1"/>
              <a:tblGrid>
                <a:gridCol w="1096030">
                  <a:extLst>
                    <a:ext uri="{9D8B030D-6E8A-4147-A177-3AD203B41FA5}">
                      <a16:colId xmlns="" xmlns:a16="http://schemas.microsoft.com/office/drawing/2014/main" val="20000"/>
                    </a:ext>
                  </a:extLst>
                </a:gridCol>
                <a:gridCol w="2124087">
                  <a:extLst>
                    <a:ext uri="{9D8B030D-6E8A-4147-A177-3AD203B41FA5}">
                      <a16:colId xmlns="" xmlns:a16="http://schemas.microsoft.com/office/drawing/2014/main" val="20001"/>
                    </a:ext>
                  </a:extLst>
                </a:gridCol>
                <a:gridCol w="1365161">
                  <a:extLst>
                    <a:ext uri="{9D8B030D-6E8A-4147-A177-3AD203B41FA5}">
                      <a16:colId xmlns="" xmlns:a16="http://schemas.microsoft.com/office/drawing/2014/main" val="20002"/>
                    </a:ext>
                  </a:extLst>
                </a:gridCol>
              </a:tblGrid>
              <a:tr h="651329">
                <a:tc>
                  <a:txBody>
                    <a:bodyPr/>
                    <a:lstStyle>
                      <a:lvl1pPr marL="0" algn="l" defTabSz="424830" rtl="0" eaLnBrk="1" latinLnBrk="0" hangingPunct="1">
                        <a:defRPr sz="1673" b="1" kern="1200">
                          <a:solidFill>
                            <a:schemeClr val="lt1"/>
                          </a:solidFill>
                          <a:latin typeface="Arial"/>
                        </a:defRPr>
                      </a:lvl1pPr>
                      <a:lvl2pPr marL="424830" algn="l" defTabSz="424830" rtl="0" eaLnBrk="1" latinLnBrk="0" hangingPunct="1">
                        <a:defRPr sz="1673" b="1" kern="1200">
                          <a:solidFill>
                            <a:schemeClr val="lt1"/>
                          </a:solidFill>
                          <a:latin typeface="Arial"/>
                        </a:defRPr>
                      </a:lvl2pPr>
                      <a:lvl3pPr marL="849660" algn="l" defTabSz="424830" rtl="0" eaLnBrk="1" latinLnBrk="0" hangingPunct="1">
                        <a:defRPr sz="1673" b="1" kern="1200">
                          <a:solidFill>
                            <a:schemeClr val="lt1"/>
                          </a:solidFill>
                          <a:latin typeface="Arial"/>
                        </a:defRPr>
                      </a:lvl3pPr>
                      <a:lvl4pPr marL="1274491" algn="l" defTabSz="424830" rtl="0" eaLnBrk="1" latinLnBrk="0" hangingPunct="1">
                        <a:defRPr sz="1673" b="1" kern="1200">
                          <a:solidFill>
                            <a:schemeClr val="lt1"/>
                          </a:solidFill>
                          <a:latin typeface="Arial"/>
                        </a:defRPr>
                      </a:lvl4pPr>
                      <a:lvl5pPr marL="1699321" algn="l" defTabSz="424830" rtl="0" eaLnBrk="1" latinLnBrk="0" hangingPunct="1">
                        <a:defRPr sz="1673" b="1" kern="1200">
                          <a:solidFill>
                            <a:schemeClr val="lt1"/>
                          </a:solidFill>
                          <a:latin typeface="Arial"/>
                        </a:defRPr>
                      </a:lvl5pPr>
                      <a:lvl6pPr marL="2124151" algn="l" defTabSz="424830" rtl="0" eaLnBrk="1" latinLnBrk="0" hangingPunct="1">
                        <a:defRPr sz="1673" b="1" kern="1200">
                          <a:solidFill>
                            <a:schemeClr val="lt1"/>
                          </a:solidFill>
                          <a:latin typeface="Arial"/>
                        </a:defRPr>
                      </a:lvl6pPr>
                      <a:lvl7pPr marL="2548981" algn="l" defTabSz="424830" rtl="0" eaLnBrk="1" latinLnBrk="0" hangingPunct="1">
                        <a:defRPr sz="1673" b="1" kern="1200">
                          <a:solidFill>
                            <a:schemeClr val="lt1"/>
                          </a:solidFill>
                          <a:latin typeface="Arial"/>
                        </a:defRPr>
                      </a:lvl7pPr>
                      <a:lvl8pPr marL="2973812" algn="l" defTabSz="424830" rtl="0" eaLnBrk="1" latinLnBrk="0" hangingPunct="1">
                        <a:defRPr sz="1673" b="1" kern="1200">
                          <a:solidFill>
                            <a:schemeClr val="lt1"/>
                          </a:solidFill>
                          <a:latin typeface="Arial"/>
                        </a:defRPr>
                      </a:lvl8pPr>
                      <a:lvl9pPr marL="3398642" algn="l" defTabSz="424830" rtl="0" eaLnBrk="1" latinLnBrk="0" hangingPunct="1">
                        <a:defRPr sz="1673" b="1" kern="1200">
                          <a:solidFill>
                            <a:schemeClr val="lt1"/>
                          </a:solidFill>
                          <a:latin typeface="Arial"/>
                        </a:defRPr>
                      </a:lvl9pPr>
                    </a:lstStyle>
                    <a:p>
                      <a:pPr algn="ctr"/>
                      <a:r>
                        <a:rPr lang="it-IT" sz="1800" dirty="0">
                          <a:solidFill>
                            <a:schemeClr val="accent2"/>
                          </a:solidFill>
                        </a:rPr>
                        <a:t>Esercizio</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424830" rtl="0" eaLnBrk="1" latinLnBrk="0" hangingPunct="1">
                        <a:defRPr sz="1673" b="1" kern="1200">
                          <a:solidFill>
                            <a:schemeClr val="lt1"/>
                          </a:solidFill>
                          <a:latin typeface="Arial"/>
                        </a:defRPr>
                      </a:lvl1pPr>
                      <a:lvl2pPr marL="424830" algn="l" defTabSz="424830" rtl="0" eaLnBrk="1" latinLnBrk="0" hangingPunct="1">
                        <a:defRPr sz="1673" b="1" kern="1200">
                          <a:solidFill>
                            <a:schemeClr val="lt1"/>
                          </a:solidFill>
                          <a:latin typeface="Arial"/>
                        </a:defRPr>
                      </a:lvl2pPr>
                      <a:lvl3pPr marL="849660" algn="l" defTabSz="424830" rtl="0" eaLnBrk="1" latinLnBrk="0" hangingPunct="1">
                        <a:defRPr sz="1673" b="1" kern="1200">
                          <a:solidFill>
                            <a:schemeClr val="lt1"/>
                          </a:solidFill>
                          <a:latin typeface="Arial"/>
                        </a:defRPr>
                      </a:lvl3pPr>
                      <a:lvl4pPr marL="1274491" algn="l" defTabSz="424830" rtl="0" eaLnBrk="1" latinLnBrk="0" hangingPunct="1">
                        <a:defRPr sz="1673" b="1" kern="1200">
                          <a:solidFill>
                            <a:schemeClr val="lt1"/>
                          </a:solidFill>
                          <a:latin typeface="Arial"/>
                        </a:defRPr>
                      </a:lvl4pPr>
                      <a:lvl5pPr marL="1699321" algn="l" defTabSz="424830" rtl="0" eaLnBrk="1" latinLnBrk="0" hangingPunct="1">
                        <a:defRPr sz="1673" b="1" kern="1200">
                          <a:solidFill>
                            <a:schemeClr val="lt1"/>
                          </a:solidFill>
                          <a:latin typeface="Arial"/>
                        </a:defRPr>
                      </a:lvl5pPr>
                      <a:lvl6pPr marL="2124151" algn="l" defTabSz="424830" rtl="0" eaLnBrk="1" latinLnBrk="0" hangingPunct="1">
                        <a:defRPr sz="1673" b="1" kern="1200">
                          <a:solidFill>
                            <a:schemeClr val="lt1"/>
                          </a:solidFill>
                          <a:latin typeface="Arial"/>
                        </a:defRPr>
                      </a:lvl6pPr>
                      <a:lvl7pPr marL="2548981" algn="l" defTabSz="424830" rtl="0" eaLnBrk="1" latinLnBrk="0" hangingPunct="1">
                        <a:defRPr sz="1673" b="1" kern="1200">
                          <a:solidFill>
                            <a:schemeClr val="lt1"/>
                          </a:solidFill>
                          <a:latin typeface="Arial"/>
                        </a:defRPr>
                      </a:lvl7pPr>
                      <a:lvl8pPr marL="2973812" algn="l" defTabSz="424830" rtl="0" eaLnBrk="1" latinLnBrk="0" hangingPunct="1">
                        <a:defRPr sz="1673" b="1" kern="1200">
                          <a:solidFill>
                            <a:schemeClr val="lt1"/>
                          </a:solidFill>
                          <a:latin typeface="Arial"/>
                        </a:defRPr>
                      </a:lvl8pPr>
                      <a:lvl9pPr marL="3398642" algn="l" defTabSz="424830" rtl="0" eaLnBrk="1" latinLnBrk="0" hangingPunct="1">
                        <a:defRPr sz="1673" b="1" kern="1200">
                          <a:solidFill>
                            <a:schemeClr val="lt1"/>
                          </a:solidFill>
                          <a:latin typeface="Arial"/>
                        </a:defRPr>
                      </a:lvl9pPr>
                    </a:lstStyle>
                    <a:p>
                      <a:pPr algn="ctr"/>
                      <a:r>
                        <a:rPr lang="it-IT" sz="1800" dirty="0">
                          <a:solidFill>
                            <a:schemeClr val="accent2"/>
                          </a:solidFill>
                        </a:rPr>
                        <a:t>Descrizione</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tc>
                  <a:txBody>
                    <a:bodyPr/>
                    <a:lstStyle>
                      <a:lvl1pPr marL="0" algn="l" defTabSz="424830" rtl="0" eaLnBrk="1" latinLnBrk="0" hangingPunct="1">
                        <a:defRPr sz="1673" b="1" kern="1200">
                          <a:solidFill>
                            <a:schemeClr val="lt1"/>
                          </a:solidFill>
                          <a:latin typeface="Arial"/>
                        </a:defRPr>
                      </a:lvl1pPr>
                      <a:lvl2pPr marL="424830" algn="l" defTabSz="424830" rtl="0" eaLnBrk="1" latinLnBrk="0" hangingPunct="1">
                        <a:defRPr sz="1673" b="1" kern="1200">
                          <a:solidFill>
                            <a:schemeClr val="lt1"/>
                          </a:solidFill>
                          <a:latin typeface="Arial"/>
                        </a:defRPr>
                      </a:lvl2pPr>
                      <a:lvl3pPr marL="849660" algn="l" defTabSz="424830" rtl="0" eaLnBrk="1" latinLnBrk="0" hangingPunct="1">
                        <a:defRPr sz="1673" b="1" kern="1200">
                          <a:solidFill>
                            <a:schemeClr val="lt1"/>
                          </a:solidFill>
                          <a:latin typeface="Arial"/>
                        </a:defRPr>
                      </a:lvl3pPr>
                      <a:lvl4pPr marL="1274491" algn="l" defTabSz="424830" rtl="0" eaLnBrk="1" latinLnBrk="0" hangingPunct="1">
                        <a:defRPr sz="1673" b="1" kern="1200">
                          <a:solidFill>
                            <a:schemeClr val="lt1"/>
                          </a:solidFill>
                          <a:latin typeface="Arial"/>
                        </a:defRPr>
                      </a:lvl4pPr>
                      <a:lvl5pPr marL="1699321" algn="l" defTabSz="424830" rtl="0" eaLnBrk="1" latinLnBrk="0" hangingPunct="1">
                        <a:defRPr sz="1673" b="1" kern="1200">
                          <a:solidFill>
                            <a:schemeClr val="lt1"/>
                          </a:solidFill>
                          <a:latin typeface="Arial"/>
                        </a:defRPr>
                      </a:lvl5pPr>
                      <a:lvl6pPr marL="2124151" algn="l" defTabSz="424830" rtl="0" eaLnBrk="1" latinLnBrk="0" hangingPunct="1">
                        <a:defRPr sz="1673" b="1" kern="1200">
                          <a:solidFill>
                            <a:schemeClr val="lt1"/>
                          </a:solidFill>
                          <a:latin typeface="Arial"/>
                        </a:defRPr>
                      </a:lvl6pPr>
                      <a:lvl7pPr marL="2548981" algn="l" defTabSz="424830" rtl="0" eaLnBrk="1" latinLnBrk="0" hangingPunct="1">
                        <a:defRPr sz="1673" b="1" kern="1200">
                          <a:solidFill>
                            <a:schemeClr val="lt1"/>
                          </a:solidFill>
                          <a:latin typeface="Arial"/>
                        </a:defRPr>
                      </a:lvl7pPr>
                      <a:lvl8pPr marL="2973812" algn="l" defTabSz="424830" rtl="0" eaLnBrk="1" latinLnBrk="0" hangingPunct="1">
                        <a:defRPr sz="1673" b="1" kern="1200">
                          <a:solidFill>
                            <a:schemeClr val="lt1"/>
                          </a:solidFill>
                          <a:latin typeface="Arial"/>
                        </a:defRPr>
                      </a:lvl8pPr>
                      <a:lvl9pPr marL="3398642" algn="l" defTabSz="424830" rtl="0" eaLnBrk="1" latinLnBrk="0" hangingPunct="1">
                        <a:defRPr sz="1673" b="1" kern="1200">
                          <a:solidFill>
                            <a:schemeClr val="lt1"/>
                          </a:solidFill>
                          <a:latin typeface="Arial"/>
                        </a:defRPr>
                      </a:lvl9pPr>
                    </a:lstStyle>
                    <a:p>
                      <a:pPr algn="ctr"/>
                      <a:r>
                        <a:rPr lang="it-IT" sz="1800" dirty="0">
                          <a:solidFill>
                            <a:schemeClr val="accent2"/>
                          </a:solidFill>
                        </a:rPr>
                        <a:t>Flusso in uscita</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solidFill>
                  </a:tcPr>
                </a:tc>
                <a:extLst>
                  <a:ext uri="{0D108BD9-81ED-4DB2-BD59-A6C34878D82A}">
                    <a16:rowId xmlns="" xmlns:a16="http://schemas.microsoft.com/office/drawing/2014/main" val="10000"/>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2016</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 xmlns:a16="http://schemas.microsoft.com/office/drawing/2014/main" val="10001"/>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2017</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 xmlns:a16="http://schemas.microsoft.com/office/drawing/2014/main" val="10002"/>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2018</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 xmlns:a16="http://schemas.microsoft.com/office/drawing/2014/main" val="10003"/>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2019</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 xmlns:a16="http://schemas.microsoft.com/office/drawing/2014/main" val="10004"/>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2020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 xmlns:a16="http://schemas.microsoft.com/office/drawing/2014/main" val="10005"/>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2021</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 xmlns:a16="http://schemas.microsoft.com/office/drawing/2014/main" val="10006"/>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2022</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 xmlns:a16="http://schemas.microsoft.com/office/drawing/2014/main" val="10007"/>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2023</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 xmlns:a16="http://schemas.microsoft.com/office/drawing/2014/main" val="10008"/>
                  </a:ext>
                </a:extLst>
              </a:tr>
              <a:tr h="365760">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2024</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40000"/>
                      </a:srgbClr>
                    </a:solidFill>
                  </a:tcPr>
                </a:tc>
                <a:extLst>
                  <a:ext uri="{0D108BD9-81ED-4DB2-BD59-A6C34878D82A}">
                    <a16:rowId xmlns="" xmlns:a16="http://schemas.microsoft.com/office/drawing/2014/main" val="10009"/>
                  </a:ext>
                </a:extLst>
              </a:tr>
              <a:tr h="520357">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ctr"/>
                      <a:r>
                        <a:rPr lang="it-IT" sz="1800" dirty="0"/>
                        <a:t>2025</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r>
                        <a:rPr lang="it-IT" sz="1800" dirty="0"/>
                        <a:t>Interessi e capitale</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tc>
                  <a:txBody>
                    <a:bodyPr/>
                    <a:lstStyle>
                      <a:lvl1pPr marL="0" algn="l" defTabSz="424830" rtl="0" eaLnBrk="1" latinLnBrk="0" hangingPunct="1">
                        <a:defRPr sz="1673" kern="1200">
                          <a:solidFill>
                            <a:schemeClr val="dk1"/>
                          </a:solidFill>
                          <a:latin typeface="Arial"/>
                        </a:defRPr>
                      </a:lvl1pPr>
                      <a:lvl2pPr marL="424830" algn="l" defTabSz="424830" rtl="0" eaLnBrk="1" latinLnBrk="0" hangingPunct="1">
                        <a:defRPr sz="1673" kern="1200">
                          <a:solidFill>
                            <a:schemeClr val="dk1"/>
                          </a:solidFill>
                          <a:latin typeface="Arial"/>
                        </a:defRPr>
                      </a:lvl2pPr>
                      <a:lvl3pPr marL="849660" algn="l" defTabSz="424830" rtl="0" eaLnBrk="1" latinLnBrk="0" hangingPunct="1">
                        <a:defRPr sz="1673" kern="1200">
                          <a:solidFill>
                            <a:schemeClr val="dk1"/>
                          </a:solidFill>
                          <a:latin typeface="Arial"/>
                        </a:defRPr>
                      </a:lvl3pPr>
                      <a:lvl4pPr marL="1274491" algn="l" defTabSz="424830" rtl="0" eaLnBrk="1" latinLnBrk="0" hangingPunct="1">
                        <a:defRPr sz="1673" kern="1200">
                          <a:solidFill>
                            <a:schemeClr val="dk1"/>
                          </a:solidFill>
                          <a:latin typeface="Arial"/>
                        </a:defRPr>
                      </a:lvl4pPr>
                      <a:lvl5pPr marL="1699321" algn="l" defTabSz="424830" rtl="0" eaLnBrk="1" latinLnBrk="0" hangingPunct="1">
                        <a:defRPr sz="1673" kern="1200">
                          <a:solidFill>
                            <a:schemeClr val="dk1"/>
                          </a:solidFill>
                          <a:latin typeface="Arial"/>
                        </a:defRPr>
                      </a:lvl5pPr>
                      <a:lvl6pPr marL="2124151" algn="l" defTabSz="424830" rtl="0" eaLnBrk="1" latinLnBrk="0" hangingPunct="1">
                        <a:defRPr sz="1673" kern="1200">
                          <a:solidFill>
                            <a:schemeClr val="dk1"/>
                          </a:solidFill>
                          <a:latin typeface="Arial"/>
                        </a:defRPr>
                      </a:lvl6pPr>
                      <a:lvl7pPr marL="2548981" algn="l" defTabSz="424830" rtl="0" eaLnBrk="1" latinLnBrk="0" hangingPunct="1">
                        <a:defRPr sz="1673" kern="1200">
                          <a:solidFill>
                            <a:schemeClr val="dk1"/>
                          </a:solidFill>
                          <a:latin typeface="Arial"/>
                        </a:defRPr>
                      </a:lvl7pPr>
                      <a:lvl8pPr marL="2973812" algn="l" defTabSz="424830" rtl="0" eaLnBrk="1" latinLnBrk="0" hangingPunct="1">
                        <a:defRPr sz="1673" kern="1200">
                          <a:solidFill>
                            <a:schemeClr val="dk1"/>
                          </a:solidFill>
                          <a:latin typeface="Arial"/>
                        </a:defRPr>
                      </a:lvl8pPr>
                      <a:lvl9pPr marL="3398642" algn="l" defTabSz="424830" rtl="0" eaLnBrk="1" latinLnBrk="0" hangingPunct="1">
                        <a:defRPr sz="1673" kern="1200">
                          <a:solidFill>
                            <a:schemeClr val="dk1"/>
                          </a:solidFill>
                          <a:latin typeface="Arial"/>
                        </a:defRPr>
                      </a:lvl9pPr>
                    </a:lstStyle>
                    <a:p>
                      <a:pPr algn="r"/>
                      <a:r>
                        <a:rPr lang="it-IT" sz="1800" dirty="0"/>
                        <a:t>1.050.000</a:t>
                      </a:r>
                    </a:p>
                  </a:txBody>
                  <a:tcPr marL="71516" marR="7151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BBE0E3">
                        <a:tint val="20000"/>
                      </a:srgbClr>
                    </a:solidFill>
                  </a:tcPr>
                </a:tc>
                <a:extLst>
                  <a:ext uri="{0D108BD9-81ED-4DB2-BD59-A6C34878D82A}">
                    <a16:rowId xmlns="" xmlns:a16="http://schemas.microsoft.com/office/drawing/2014/main" val="10010"/>
                  </a:ext>
                </a:extLst>
              </a:tr>
            </a:tbl>
          </a:graphicData>
        </a:graphic>
      </p:graphicFrame>
    </p:spTree>
    <p:extLst>
      <p:ext uri="{BB962C8B-B14F-4D97-AF65-F5344CB8AC3E}">
        <p14:creationId xmlns:p14="http://schemas.microsoft.com/office/powerpoint/2010/main" val="396213497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COSTO AMMORTIZZATO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marL="0" indent="0">
              <a:lnSpc>
                <a:spcPct val="100000"/>
              </a:lnSpc>
              <a:spcBef>
                <a:spcPct val="20000"/>
              </a:spcBef>
              <a:spcAft>
                <a:spcPct val="0"/>
              </a:spcAft>
              <a:buNone/>
              <a:defRPr/>
            </a:pPr>
            <a:r>
              <a:rPr lang="it-IT" sz="2044" dirty="0">
                <a:solidFill>
                  <a:schemeClr val="bg1">
                    <a:lumMod val="50000"/>
                  </a:schemeClr>
                </a:solidFill>
                <a:latin typeface="Arial"/>
                <a:cs typeface="Arial"/>
              </a:rPr>
              <a:t>Tasso interno di rendimento: 5,262%</a:t>
            </a:r>
          </a:p>
          <a:p>
            <a:pPr marL="0" indent="0">
              <a:lnSpc>
                <a:spcPct val="100000"/>
              </a:lnSpc>
              <a:spcBef>
                <a:spcPct val="20000"/>
              </a:spcBef>
              <a:spcAft>
                <a:spcPct val="0"/>
              </a:spcAft>
              <a:defRPr/>
            </a:pPr>
            <a:endParaRPr lang="it-IT" sz="2044" dirty="0">
              <a:solidFill>
                <a:schemeClr val="bg1">
                  <a:lumMod val="50000"/>
                </a:schemeClr>
              </a:solidFill>
              <a:latin typeface="Arial"/>
              <a:cs typeface="Arial"/>
            </a:endParaRPr>
          </a:p>
          <a:p>
            <a:pPr marL="0" indent="0">
              <a:lnSpc>
                <a:spcPct val="100000"/>
              </a:lnSpc>
              <a:spcBef>
                <a:spcPct val="20000"/>
              </a:spcBef>
              <a:spcAft>
                <a:spcPct val="0"/>
              </a:spcAft>
              <a:buNone/>
              <a:defRPr/>
            </a:pPr>
            <a:r>
              <a:rPr lang="it-IT" sz="2044" b="1" u="sng" dirty="0">
                <a:solidFill>
                  <a:schemeClr val="bg1">
                    <a:lumMod val="50000"/>
                  </a:schemeClr>
                </a:solidFill>
                <a:latin typeface="Arial"/>
                <a:cs typeface="Arial"/>
              </a:rPr>
              <a:t>31/12/2016</a:t>
            </a:r>
          </a:p>
          <a:p>
            <a:pPr marL="0" indent="0">
              <a:lnSpc>
                <a:spcPct val="100000"/>
              </a:lnSpc>
              <a:spcBef>
                <a:spcPct val="20000"/>
              </a:spcBef>
              <a:spcAft>
                <a:spcPct val="0"/>
              </a:spcAft>
              <a:buNone/>
              <a:defRPr/>
            </a:pPr>
            <a:r>
              <a:rPr lang="it-IT" sz="2044" dirty="0">
                <a:solidFill>
                  <a:schemeClr val="bg1">
                    <a:lumMod val="50000"/>
                  </a:schemeClr>
                </a:solidFill>
                <a:latin typeface="Arial"/>
                <a:cs typeface="Arial"/>
              </a:rPr>
              <a:t>980.000 x 5,262% = 51571</a:t>
            </a:r>
          </a:p>
          <a:p>
            <a:pPr marL="0" indent="0">
              <a:lnSpc>
                <a:spcPct val="100000"/>
              </a:lnSpc>
              <a:spcBef>
                <a:spcPct val="20000"/>
              </a:spcBef>
              <a:spcAft>
                <a:spcPct val="0"/>
              </a:spcAft>
              <a:buNone/>
              <a:defRPr/>
            </a:pPr>
            <a:r>
              <a:rPr lang="it-IT" sz="2044" dirty="0">
                <a:solidFill>
                  <a:schemeClr val="bg1">
                    <a:lumMod val="50000"/>
                  </a:schemeClr>
                </a:solidFill>
                <a:latin typeface="Arial"/>
                <a:cs typeface="Arial"/>
              </a:rPr>
              <a:t>50.000 – 51.571 = 1.571</a:t>
            </a:r>
          </a:p>
          <a:p>
            <a:pPr marL="0" indent="0">
              <a:lnSpc>
                <a:spcPct val="100000"/>
              </a:lnSpc>
              <a:spcBef>
                <a:spcPct val="20000"/>
              </a:spcBef>
              <a:spcAft>
                <a:spcPct val="0"/>
              </a:spcAft>
              <a:buNone/>
              <a:defRPr/>
            </a:pPr>
            <a:r>
              <a:rPr lang="it-IT" dirty="0">
                <a:solidFill>
                  <a:schemeClr val="bg1">
                    <a:lumMod val="50000"/>
                  </a:schemeClr>
                </a:solidFill>
                <a:latin typeface="Arial"/>
                <a:cs typeface="Arial"/>
              </a:rPr>
              <a:t>______________________________________________________________________</a:t>
            </a:r>
          </a:p>
          <a:p>
            <a:pPr marL="0" indent="0">
              <a:lnSpc>
                <a:spcPct val="100000"/>
              </a:lnSpc>
              <a:spcBef>
                <a:spcPct val="20000"/>
              </a:spcBef>
              <a:spcAft>
                <a:spcPct val="0"/>
              </a:spcAft>
              <a:buNone/>
              <a:defRPr/>
            </a:pPr>
            <a:r>
              <a:rPr lang="it-IT" sz="2044" b="1" dirty="0">
                <a:solidFill>
                  <a:schemeClr val="bg1">
                    <a:lumMod val="50000"/>
                  </a:schemeClr>
                </a:solidFill>
                <a:latin typeface="Arial"/>
                <a:cs typeface="Arial"/>
              </a:rPr>
              <a:t>Interessi passivi                                                               51.571</a:t>
            </a:r>
          </a:p>
          <a:p>
            <a:pPr marL="0" indent="0">
              <a:lnSpc>
                <a:spcPct val="100000"/>
              </a:lnSpc>
              <a:spcBef>
                <a:spcPct val="20000"/>
              </a:spcBef>
              <a:spcAft>
                <a:spcPct val="0"/>
              </a:spcAft>
              <a:buNone/>
              <a:defRPr/>
            </a:pPr>
            <a:r>
              <a:rPr lang="it-IT" sz="2044" b="1" dirty="0">
                <a:solidFill>
                  <a:schemeClr val="bg1">
                    <a:lumMod val="50000"/>
                  </a:schemeClr>
                </a:solidFill>
                <a:latin typeface="Arial"/>
                <a:cs typeface="Arial"/>
              </a:rPr>
              <a:t>Banca C/C                                                                                            50.000</a:t>
            </a:r>
          </a:p>
          <a:p>
            <a:pPr marL="0" indent="0">
              <a:lnSpc>
                <a:spcPct val="100000"/>
              </a:lnSpc>
              <a:spcBef>
                <a:spcPct val="20000"/>
              </a:spcBef>
              <a:spcAft>
                <a:spcPct val="0"/>
              </a:spcAft>
              <a:buNone/>
              <a:defRPr/>
            </a:pPr>
            <a:r>
              <a:rPr lang="it-IT" sz="2044" b="1" dirty="0">
                <a:solidFill>
                  <a:schemeClr val="bg1">
                    <a:lumMod val="50000"/>
                  </a:schemeClr>
                </a:solidFill>
                <a:latin typeface="Arial"/>
                <a:cs typeface="Arial"/>
              </a:rPr>
              <a:t>Finanziamenti bancari                                                                         1.571</a:t>
            </a:r>
          </a:p>
          <a:p>
            <a:pPr marL="0" indent="0">
              <a:lnSpc>
                <a:spcPct val="100000"/>
              </a:lnSpc>
              <a:spcBef>
                <a:spcPct val="20000"/>
              </a:spcBef>
              <a:spcAft>
                <a:spcPct val="0"/>
              </a:spcAft>
              <a:buNone/>
              <a:defRPr/>
            </a:pPr>
            <a:r>
              <a:rPr lang="it-IT" sz="2044" b="1" dirty="0">
                <a:solidFill>
                  <a:schemeClr val="bg1">
                    <a:lumMod val="50000"/>
                  </a:schemeClr>
                </a:solidFill>
                <a:latin typeface="Arial"/>
                <a:cs typeface="Arial"/>
              </a:rPr>
              <a:t>_______________________________________________________________</a:t>
            </a:r>
          </a:p>
          <a:p>
            <a:pPr>
              <a:buFont typeface="Times New Roman" charset="0"/>
              <a:buNone/>
              <a:defRPr/>
            </a:pPr>
            <a:endParaRPr lang="it-IT" dirty="0"/>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95</a:t>
            </a:fld>
            <a:endParaRPr lang="it-IT" altLang="it-IT" sz="1301" dirty="0">
              <a:solidFill>
                <a:srgbClr val="808080"/>
              </a:solidFill>
              <a:latin typeface="Merriweather" pitchFamily="2" charset="0"/>
              <a:cs typeface="Arial"/>
            </a:endParaRPr>
          </a:p>
        </p:txBody>
      </p:sp>
    </p:spTree>
    <p:extLst>
      <p:ext uri="{BB962C8B-B14F-4D97-AF65-F5344CB8AC3E}">
        <p14:creationId xmlns:p14="http://schemas.microsoft.com/office/powerpoint/2010/main" val="44656754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SEGUE: COSTO AMMORTIZZATO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96</a:t>
            </a:fld>
            <a:endParaRPr lang="it-IT" altLang="it-IT" sz="1301" dirty="0">
              <a:solidFill>
                <a:srgbClr val="808080"/>
              </a:solidFill>
              <a:latin typeface="Merriweather" pitchFamily="2" charset="0"/>
              <a:cs typeface="Arial"/>
            </a:endParaRPr>
          </a:p>
        </p:txBody>
      </p:sp>
      <p:pic>
        <p:nvPicPr>
          <p:cNvPr id="5" name="Immagine 4">
            <a:extLst>
              <a:ext uri="{FF2B5EF4-FFF2-40B4-BE49-F238E27FC236}">
                <a16:creationId xmlns="" xmlns:a16="http://schemas.microsoft.com/office/drawing/2014/main" id="{561D6E66-E077-4F3B-A2C0-BAD483D855EC}"/>
              </a:ext>
            </a:extLst>
          </p:cNvPr>
          <p:cNvPicPr>
            <a:picLocks noChangeAspect="1"/>
          </p:cNvPicPr>
          <p:nvPr/>
        </p:nvPicPr>
        <p:blipFill>
          <a:blip r:embed="rId2"/>
          <a:stretch>
            <a:fillRect/>
          </a:stretch>
        </p:blipFill>
        <p:spPr>
          <a:xfrm>
            <a:off x="838200" y="1376738"/>
            <a:ext cx="10366420" cy="5249111"/>
          </a:xfrm>
          <a:prstGeom prst="rect">
            <a:avLst/>
          </a:prstGeom>
        </p:spPr>
      </p:pic>
    </p:spTree>
    <p:extLst>
      <p:ext uri="{BB962C8B-B14F-4D97-AF65-F5344CB8AC3E}">
        <p14:creationId xmlns:p14="http://schemas.microsoft.com/office/powerpoint/2010/main" val="388194222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a:extLst>
              <a:ext uri="{FF2B5EF4-FFF2-40B4-BE49-F238E27FC236}">
                <a16:creationId xmlns="" xmlns:a16="http://schemas.microsoft.com/office/drawing/2014/main" id="{77427FD3-7309-4FDF-A696-69C13B0CA6CF}"/>
              </a:ext>
            </a:extLst>
          </p:cNvPr>
          <p:cNvSpPr>
            <a:spLocks noGrp="1"/>
          </p:cNvSpPr>
          <p:nvPr>
            <p:ph type="ctrTitle"/>
          </p:nvPr>
        </p:nvSpPr>
        <p:spPr>
          <a:xfrm>
            <a:off x="1184856" y="2195345"/>
            <a:ext cx="9040969" cy="1470730"/>
          </a:xfrm>
        </p:spPr>
        <p:txBody>
          <a:bodyPr>
            <a:normAutofit/>
          </a:bodyPr>
          <a:lstStyle/>
          <a:p>
            <a:pPr>
              <a:defRPr/>
            </a:pPr>
            <a:r>
              <a:rPr lang="it-IT" sz="3200" dirty="0">
                <a:latin typeface="Arial" panose="020B0604020202020204" pitchFamily="34" charset="0"/>
                <a:cs typeface="Arial" panose="020B0604020202020204" pitchFamily="34" charset="0"/>
              </a:rPr>
              <a:t>I TERMINI DI APPROVAZIONE DEL BILANCIO</a:t>
            </a:r>
          </a:p>
        </p:txBody>
      </p:sp>
    </p:spTree>
    <p:extLst>
      <p:ext uri="{BB962C8B-B14F-4D97-AF65-F5344CB8AC3E}">
        <p14:creationId xmlns:p14="http://schemas.microsoft.com/office/powerpoint/2010/main" val="3621726428"/>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buFont typeface="Times New Roman" charset="0"/>
              <a:buNone/>
              <a:defRPr/>
            </a:pPr>
            <a:r>
              <a:rPr lang="it-IT" sz="3200" dirty="0">
                <a:latin typeface="Arial" panose="020B0604020202020204" pitchFamily="34" charset="0"/>
                <a:cs typeface="Arial" panose="020B0604020202020204" pitchFamily="34" charset="0"/>
              </a:rPr>
              <a:t>CONVOCAZIONE DELL’ASSEMBLEA</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98</a:t>
            </a:fld>
            <a:endParaRPr lang="it-IT" altLang="it-IT" sz="1301" dirty="0">
              <a:solidFill>
                <a:srgbClr val="808080"/>
              </a:solidFill>
              <a:latin typeface="Merriweather" pitchFamily="2" charset="0"/>
              <a:cs typeface="Arial"/>
            </a:endParaRPr>
          </a:p>
        </p:txBody>
      </p:sp>
      <p:sp>
        <p:nvSpPr>
          <p:cNvPr id="5" name="AutoShape 6">
            <a:extLst>
              <a:ext uri="{FF2B5EF4-FFF2-40B4-BE49-F238E27FC236}">
                <a16:creationId xmlns="" xmlns:a16="http://schemas.microsoft.com/office/drawing/2014/main" id="{DABC183B-0437-4D1A-B6B3-E15832913846}"/>
              </a:ext>
            </a:extLst>
          </p:cNvPr>
          <p:cNvSpPr>
            <a:spLocks noChangeArrowheads="1"/>
          </p:cNvSpPr>
          <p:nvPr/>
        </p:nvSpPr>
        <p:spPr bwMode="auto">
          <a:xfrm>
            <a:off x="3611166" y="1557341"/>
            <a:ext cx="2376488" cy="2016125"/>
          </a:xfrm>
          <a:prstGeom prst="downArrowCallout">
            <a:avLst>
              <a:gd name="adj1" fmla="val 39291"/>
              <a:gd name="adj2" fmla="val 39291"/>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Per le Spa e Sapa l’avviso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di convocazione è</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pubblicato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alternativamente</a:t>
            </a:r>
          </a:p>
        </p:txBody>
      </p:sp>
      <p:sp>
        <p:nvSpPr>
          <p:cNvPr id="6" name="Rectangle 7">
            <a:extLst>
              <a:ext uri="{FF2B5EF4-FFF2-40B4-BE49-F238E27FC236}">
                <a16:creationId xmlns="" xmlns:a16="http://schemas.microsoft.com/office/drawing/2014/main" id="{7F5D1CDB-5DD8-4508-AD98-EB77D96B9B54}"/>
              </a:ext>
            </a:extLst>
          </p:cNvPr>
          <p:cNvSpPr>
            <a:spLocks noChangeArrowheads="1"/>
          </p:cNvSpPr>
          <p:nvPr/>
        </p:nvSpPr>
        <p:spPr bwMode="auto">
          <a:xfrm>
            <a:off x="3665937" y="3644903"/>
            <a:ext cx="2321719"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endParaRPr lang="it-IT" altLang="it-IT" kern="0" dirty="0">
              <a:solidFill>
                <a:srgbClr val="000000"/>
              </a:solidFill>
            </a:endParaRP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Sulla Gazzetta Ufficiale</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ovvero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su un quotidiano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indicato nello statuto</a:t>
            </a:r>
          </a:p>
          <a:p>
            <a:pPr algn="ctr" fontAlgn="base">
              <a:spcBef>
                <a:spcPct val="0"/>
              </a:spcBef>
              <a:spcAft>
                <a:spcPct val="0"/>
              </a:spcAft>
              <a:defRPr/>
            </a:pPr>
            <a:endParaRPr lang="it-IT" altLang="it-IT" kern="0" dirty="0">
              <a:solidFill>
                <a:srgbClr val="000000"/>
              </a:solidFill>
            </a:endParaRPr>
          </a:p>
          <a:p>
            <a:pPr algn="ctr" fontAlgn="base">
              <a:spcBef>
                <a:spcPct val="0"/>
              </a:spcBef>
              <a:spcAft>
                <a:spcPct val="0"/>
              </a:spcAft>
              <a:defRPr/>
            </a:pPr>
            <a:endParaRPr lang="it-IT" altLang="it-IT" kern="0" dirty="0">
              <a:solidFill>
                <a:srgbClr val="000000"/>
              </a:solidFill>
            </a:endParaRPr>
          </a:p>
        </p:txBody>
      </p:sp>
      <p:sp>
        <p:nvSpPr>
          <p:cNvPr id="7" name="AutoShape 8">
            <a:extLst>
              <a:ext uri="{FF2B5EF4-FFF2-40B4-BE49-F238E27FC236}">
                <a16:creationId xmlns="" xmlns:a16="http://schemas.microsoft.com/office/drawing/2014/main" id="{D7A319FE-8295-45CB-9099-8898F06E8E26}"/>
              </a:ext>
            </a:extLst>
          </p:cNvPr>
          <p:cNvSpPr>
            <a:spLocks noChangeArrowheads="1"/>
          </p:cNvSpPr>
          <p:nvPr/>
        </p:nvSpPr>
        <p:spPr bwMode="auto">
          <a:xfrm>
            <a:off x="6366274" y="1557341"/>
            <a:ext cx="2321719" cy="2016125"/>
          </a:xfrm>
          <a:prstGeom prst="downArrowCallout">
            <a:avLst>
              <a:gd name="adj1" fmla="val 38386"/>
              <a:gd name="adj2" fmla="val 38386"/>
              <a:gd name="adj3" fmla="val 16667"/>
              <a:gd name="adj4" fmla="val 66667"/>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Per le Srl</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la convocazione</a:t>
            </a:r>
          </a:p>
        </p:txBody>
      </p:sp>
      <p:sp>
        <p:nvSpPr>
          <p:cNvPr id="8" name="Rectangle 9">
            <a:extLst>
              <a:ext uri="{FF2B5EF4-FFF2-40B4-BE49-F238E27FC236}">
                <a16:creationId xmlns="" xmlns:a16="http://schemas.microsoft.com/office/drawing/2014/main" id="{86FD30E0-04CA-404B-92FE-586F8C15F259}"/>
              </a:ext>
            </a:extLst>
          </p:cNvPr>
          <p:cNvSpPr>
            <a:spLocks noChangeArrowheads="1"/>
          </p:cNvSpPr>
          <p:nvPr/>
        </p:nvSpPr>
        <p:spPr bwMode="auto">
          <a:xfrm>
            <a:off x="6366274" y="3644903"/>
            <a:ext cx="2321719" cy="2087563"/>
          </a:xfrm>
          <a:prstGeom prst="rect">
            <a:avLst/>
          </a:prstGeom>
          <a:solidFill>
            <a:srgbClr val="BBE0E3"/>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 prevista dall’atto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costitutivo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In mancanza con lettera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raccomandata spedita </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8 gg</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prima della riunione</a:t>
            </a:r>
          </a:p>
        </p:txBody>
      </p:sp>
    </p:spTree>
    <p:extLst>
      <p:ext uri="{BB962C8B-B14F-4D97-AF65-F5344CB8AC3E}">
        <p14:creationId xmlns:p14="http://schemas.microsoft.com/office/powerpoint/2010/main" val="354584211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 xmlns:a16="http://schemas.microsoft.com/office/drawing/2014/main" id="{1130A66D-0750-4600-9AE4-17C463B44A35}"/>
              </a:ext>
            </a:extLst>
          </p:cNvPr>
          <p:cNvSpPr>
            <a:spLocks noGrp="1"/>
          </p:cNvSpPr>
          <p:nvPr>
            <p:ph type="title"/>
          </p:nvPr>
        </p:nvSpPr>
        <p:spPr/>
        <p:txBody>
          <a:bodyPr>
            <a:normAutofit/>
          </a:bodyPr>
          <a:lstStyle/>
          <a:p>
            <a:pPr algn="ctr">
              <a:defRPr/>
            </a:pPr>
            <a:r>
              <a:rPr lang="it-IT" sz="3200" dirty="0">
                <a:latin typeface="Arial" panose="020B0604020202020204" pitchFamily="34" charset="0"/>
                <a:cs typeface="Arial" panose="020B0604020202020204" pitchFamily="34" charset="0"/>
              </a:rPr>
              <a:t>APPROVAZIONE DEL BILANCIO</a:t>
            </a:r>
          </a:p>
        </p:txBody>
      </p:sp>
      <p:sp>
        <p:nvSpPr>
          <p:cNvPr id="3" name="Segnaposto contenuto 2">
            <a:extLst>
              <a:ext uri="{FF2B5EF4-FFF2-40B4-BE49-F238E27FC236}">
                <a16:creationId xmlns="" xmlns:a16="http://schemas.microsoft.com/office/drawing/2014/main" id="{6FCD00F3-A3D8-4166-B134-1AEDBCEFEB5A}"/>
              </a:ext>
            </a:extLst>
          </p:cNvPr>
          <p:cNvSpPr>
            <a:spLocks noGrp="1"/>
          </p:cNvSpPr>
          <p:nvPr>
            <p:ph idx="1"/>
          </p:nvPr>
        </p:nvSpPr>
        <p:spPr/>
        <p:txBody>
          <a:bodyPr/>
          <a:lstStyle/>
          <a:p>
            <a:pPr>
              <a:buFont typeface="Times New Roman" charset="0"/>
              <a:buNone/>
              <a:defRPr/>
            </a:pPr>
            <a:r>
              <a:rPr lang="it-IT" dirty="0"/>
              <a:t> </a:t>
            </a:r>
          </a:p>
        </p:txBody>
      </p:sp>
      <p:sp>
        <p:nvSpPr>
          <p:cNvPr id="4" name="Segnaposto numero diapositiva 3">
            <a:extLst>
              <a:ext uri="{FF2B5EF4-FFF2-40B4-BE49-F238E27FC236}">
                <a16:creationId xmlns="" xmlns:a16="http://schemas.microsoft.com/office/drawing/2014/main" id="{B68BE9D1-0FCC-473D-8A71-4D598221DBB3}"/>
              </a:ext>
            </a:extLst>
          </p:cNvPr>
          <p:cNvSpPr>
            <a:spLocks noGrp="1"/>
          </p:cNvSpPr>
          <p:nvPr>
            <p:ph type="sldNum" sz="quarter" idx="10"/>
          </p:nvPr>
        </p:nvSpPr>
        <p:spPr/>
        <p:txBody>
          <a:bodyPr/>
          <a:lstStyle>
            <a:lvl1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1pPr>
            <a:lvl2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2pPr>
            <a:lvl3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3pPr>
            <a:lvl4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4pPr>
            <a:lvl5pPr eaLnBrk="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5pPr>
            <a:lvl6pPr marL="2336566"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6pPr>
            <a:lvl7pPr marL="276139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7pPr>
            <a:lvl8pPr marL="318622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8pPr>
            <a:lvl9pPr marL="3611057" indent="-212415" defTabSz="417455" eaLnBrk="0" fontAlgn="base" hangingPunct="0">
              <a:lnSpc>
                <a:spcPct val="93000"/>
              </a:lnSpc>
              <a:spcBef>
                <a:spcPct val="0"/>
              </a:spcBef>
              <a:spcAft>
                <a:spcPct val="0"/>
              </a:spcAft>
              <a:buClr>
                <a:srgbClr val="000000"/>
              </a:buClr>
              <a:buSzPct val="100000"/>
              <a:buFont typeface="Times New Roman" panose="02020603050405020304" pitchFamily="18" charset="0"/>
              <a:tabLst>
                <a:tab pos="0" algn="l"/>
                <a:tab pos="415980" algn="l"/>
                <a:tab pos="833435" algn="l"/>
                <a:tab pos="1250889" algn="l"/>
                <a:tab pos="1668344" algn="l"/>
                <a:tab pos="2085798" algn="l"/>
                <a:tab pos="2503254" algn="l"/>
                <a:tab pos="2920708" algn="l"/>
                <a:tab pos="3338163" algn="l"/>
                <a:tab pos="3755617" algn="l"/>
                <a:tab pos="4173073" algn="l"/>
                <a:tab pos="4590527" algn="l"/>
                <a:tab pos="5007982" algn="l"/>
                <a:tab pos="5425436" algn="l"/>
                <a:tab pos="5842891" algn="l"/>
                <a:tab pos="6260346" algn="l"/>
                <a:tab pos="6677801" algn="l"/>
                <a:tab pos="7095255" algn="l"/>
                <a:tab pos="7512710" algn="l"/>
                <a:tab pos="7930164" algn="l"/>
                <a:tab pos="8347620" algn="l"/>
              </a:tabLst>
              <a:defRPr>
                <a:solidFill>
                  <a:schemeClr val="bg1"/>
                </a:solidFill>
                <a:latin typeface="Arial" panose="020B0604020202020204" pitchFamily="34" charset="0"/>
                <a:ea typeface="ＭＳ Ｐゴシック" panose="020B0600070205080204" pitchFamily="34" charset="-128"/>
              </a:defRPr>
            </a:lvl9pPr>
          </a:lstStyle>
          <a:p>
            <a:pPr defTabSz="417455" eaLnBrk="1" fontAlgn="base" hangingPunct="0">
              <a:lnSpc>
                <a:spcPct val="93000"/>
              </a:lnSpc>
              <a:spcBef>
                <a:spcPct val="0"/>
              </a:spcBef>
              <a:spcAft>
                <a:spcPct val="0"/>
              </a:spcAft>
              <a:buSzPct val="100000"/>
              <a:defRPr/>
            </a:pPr>
            <a:fld id="{CF94EDFE-F01B-46D4-B38C-A3363EC0AEB6}" type="slidenum">
              <a:rPr lang="it-IT" altLang="it-IT" sz="1301">
                <a:solidFill>
                  <a:srgbClr val="808080"/>
                </a:solidFill>
                <a:latin typeface="Merriweather" pitchFamily="2" charset="0"/>
                <a:cs typeface="Arial"/>
              </a:rPr>
              <a:pPr defTabSz="417455" eaLnBrk="1" fontAlgn="base" hangingPunct="0">
                <a:lnSpc>
                  <a:spcPct val="93000"/>
                </a:lnSpc>
                <a:spcBef>
                  <a:spcPct val="0"/>
                </a:spcBef>
                <a:spcAft>
                  <a:spcPct val="0"/>
                </a:spcAft>
                <a:buSzPct val="100000"/>
                <a:defRPr/>
              </a:pPr>
              <a:t>99</a:t>
            </a:fld>
            <a:endParaRPr lang="it-IT" altLang="it-IT" sz="1301" dirty="0">
              <a:solidFill>
                <a:srgbClr val="808080"/>
              </a:solidFill>
              <a:latin typeface="Merriweather" pitchFamily="2" charset="0"/>
              <a:cs typeface="Arial"/>
            </a:endParaRPr>
          </a:p>
        </p:txBody>
      </p:sp>
      <p:grpSp>
        <p:nvGrpSpPr>
          <p:cNvPr id="5" name="Organization Chart 2">
            <a:extLst>
              <a:ext uri="{FF2B5EF4-FFF2-40B4-BE49-F238E27FC236}">
                <a16:creationId xmlns="" xmlns:a16="http://schemas.microsoft.com/office/drawing/2014/main" id="{64397D76-CC08-4ACC-914B-E34B12F82E1D}"/>
              </a:ext>
            </a:extLst>
          </p:cNvPr>
          <p:cNvGrpSpPr>
            <a:grpSpLocks noChangeAspect="1"/>
          </p:cNvGrpSpPr>
          <p:nvPr/>
        </p:nvGrpSpPr>
        <p:grpSpPr bwMode="auto">
          <a:xfrm>
            <a:off x="2990851" y="1585913"/>
            <a:ext cx="6156722" cy="4464050"/>
            <a:chOff x="272" y="999"/>
            <a:chExt cx="1872" cy="720"/>
          </a:xfrm>
        </p:grpSpPr>
        <p:cxnSp>
          <p:nvCxnSpPr>
            <p:cNvPr id="6" name="_s1028">
              <a:extLst>
                <a:ext uri="{FF2B5EF4-FFF2-40B4-BE49-F238E27FC236}">
                  <a16:creationId xmlns="" xmlns:a16="http://schemas.microsoft.com/office/drawing/2014/main" id="{6DF57E50-2A7E-4554-A36B-89A1174E1E7C}"/>
                </a:ext>
              </a:extLst>
            </p:cNvPr>
            <p:cNvCxnSpPr>
              <a:cxnSpLocks noChangeShapeType="1"/>
              <a:stCxn id="10" idx="0"/>
              <a:endCxn id="8" idx="2"/>
            </p:cNvCxnSpPr>
            <p:nvPr/>
          </p:nvCxnSpPr>
          <p:spPr bwMode="auto">
            <a:xfrm rot="5400000" flipH="1">
              <a:off x="1388"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cxnSp>
          <p:nvCxnSpPr>
            <p:cNvPr id="7" name="_s1029">
              <a:extLst>
                <a:ext uri="{FF2B5EF4-FFF2-40B4-BE49-F238E27FC236}">
                  <a16:creationId xmlns="" xmlns:a16="http://schemas.microsoft.com/office/drawing/2014/main" id="{2E163345-8BAC-44AF-98C6-010E2E8489C7}"/>
                </a:ext>
              </a:extLst>
            </p:cNvPr>
            <p:cNvCxnSpPr>
              <a:cxnSpLocks noChangeShapeType="1"/>
              <a:stCxn id="9" idx="0"/>
              <a:endCxn id="8" idx="2"/>
            </p:cNvCxnSpPr>
            <p:nvPr/>
          </p:nvCxnSpPr>
          <p:spPr bwMode="auto">
            <a:xfrm rot="16200000">
              <a:off x="884" y="1107"/>
              <a:ext cx="144" cy="504"/>
            </a:xfrm>
            <a:prstGeom prst="bentConnector3">
              <a:avLst>
                <a:gd name="adj1" fmla="val 12810"/>
              </a:avLst>
            </a:prstGeom>
            <a:noFill/>
            <a:ln w="28575">
              <a:solidFill>
                <a:srgbClr val="000000"/>
              </a:solidFill>
              <a:miter lim="800000"/>
              <a:headEnd/>
              <a:tailEnd/>
            </a:ln>
            <a:extLst>
              <a:ext uri="{909E8E84-426E-40DD-AFC4-6F175D3DCCD1}">
                <a14:hiddenFill xmlns:a14="http://schemas.microsoft.com/office/drawing/2010/main">
                  <a:noFill/>
                </a14:hiddenFill>
              </a:ext>
            </a:extLst>
          </p:spPr>
        </p:cxnSp>
        <p:sp>
          <p:nvSpPr>
            <p:cNvPr id="8" name="_s1030">
              <a:extLst>
                <a:ext uri="{FF2B5EF4-FFF2-40B4-BE49-F238E27FC236}">
                  <a16:creationId xmlns="" xmlns:a16="http://schemas.microsoft.com/office/drawing/2014/main" id="{88AEE77F-32F8-4E0B-B6D4-3CA680A81378}"/>
                </a:ext>
              </a:extLst>
            </p:cNvPr>
            <p:cNvSpPr>
              <a:spLocks noChangeArrowheads="1"/>
            </p:cNvSpPr>
            <p:nvPr/>
          </p:nvSpPr>
          <p:spPr bwMode="auto">
            <a:xfrm>
              <a:off x="776" y="999"/>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Approvazione del</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bilancio</a:t>
              </a:r>
            </a:p>
          </p:txBody>
        </p:sp>
        <p:sp>
          <p:nvSpPr>
            <p:cNvPr id="9" name="_s1031">
              <a:extLst>
                <a:ext uri="{FF2B5EF4-FFF2-40B4-BE49-F238E27FC236}">
                  <a16:creationId xmlns="" xmlns:a16="http://schemas.microsoft.com/office/drawing/2014/main" id="{CFFD735D-F351-4394-A8C1-C47317E207B5}"/>
                </a:ext>
              </a:extLst>
            </p:cNvPr>
            <p:cNvSpPr>
              <a:spLocks noChangeArrowheads="1"/>
            </p:cNvSpPr>
            <p:nvPr/>
          </p:nvSpPr>
          <p:spPr bwMode="auto">
            <a:xfrm>
              <a:off x="272"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Entro 120 giorni dalla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chiusura dell’esercizio</a:t>
              </a:r>
            </a:p>
          </p:txBody>
        </p:sp>
        <p:sp>
          <p:nvSpPr>
            <p:cNvPr id="10" name="_s1032">
              <a:extLst>
                <a:ext uri="{FF2B5EF4-FFF2-40B4-BE49-F238E27FC236}">
                  <a16:creationId xmlns="" xmlns:a16="http://schemas.microsoft.com/office/drawing/2014/main" id="{72B044A5-4924-493C-9793-4CFF3D10425D}"/>
                </a:ext>
              </a:extLst>
            </p:cNvPr>
            <p:cNvSpPr>
              <a:spLocks noChangeArrowheads="1"/>
            </p:cNvSpPr>
            <p:nvPr/>
          </p:nvSpPr>
          <p:spPr bwMode="auto">
            <a:xfrm>
              <a:off x="1280" y="1431"/>
              <a:ext cx="864" cy="288"/>
            </a:xfrm>
            <a:prstGeom prst="roundRect">
              <a:avLst>
                <a:gd name="adj" fmla="val 16667"/>
              </a:avLst>
            </a:prstGeom>
            <a:solidFill>
              <a:srgbClr val="BBE0E3"/>
            </a:solidFill>
            <a:ln w="9525">
              <a:solidFill>
                <a:srgbClr val="000000"/>
              </a:solidFill>
              <a:round/>
              <a:headEnd/>
              <a:tailEnd/>
            </a:ln>
          </p:spPr>
          <p:txBody>
            <a:bodyPr vert="horz" wrap="none" lIns="0" tIns="0" rIns="0" bIns="0" numCol="1" anchor="ctr" anchorCtr="0" compatLnSpc="1">
              <a:prstTxWarp prst="textNoShape">
                <a:avLst/>
              </a:prstTxWarp>
            </a:bodyPr>
            <a:lstStyle/>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Se ricorrono le condizioni entro</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180 giorni dalla chiusura</a:t>
              </a:r>
            </a:p>
            <a:p>
              <a:pPr algn="ctr" fontAlgn="base">
                <a:spcBef>
                  <a:spcPct val="0"/>
                </a:spcBef>
                <a:spcAft>
                  <a:spcPct val="0"/>
                </a:spcAft>
                <a:defRPr/>
              </a:pPr>
              <a:r>
                <a:rPr lang="it-IT" altLang="it-IT" sz="1600" dirty="0">
                  <a:solidFill>
                    <a:srgbClr val="000000"/>
                  </a:solidFill>
                  <a:latin typeface="Arial" panose="020B0604020202020204" pitchFamily="34" charset="0"/>
                  <a:cs typeface="Arial" panose="020B0604020202020204" pitchFamily="34" charset="0"/>
                </a:rPr>
                <a:t>dell’esercizio</a:t>
              </a:r>
            </a:p>
          </p:txBody>
        </p:sp>
      </p:grpSp>
    </p:spTree>
    <p:extLst>
      <p:ext uri="{BB962C8B-B14F-4D97-AF65-F5344CB8AC3E}">
        <p14:creationId xmlns:p14="http://schemas.microsoft.com/office/powerpoint/2010/main" val="23569190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5571</Words>
  <Application>Microsoft Office PowerPoint</Application>
  <PresentationFormat>Widescreen</PresentationFormat>
  <Paragraphs>1000</Paragraphs>
  <Slides>104</Slides>
  <Notes>0</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104</vt:i4>
      </vt:variant>
    </vt:vector>
  </HeadingPairs>
  <TitlesOfParts>
    <vt:vector size="114" baseType="lpstr">
      <vt:lpstr>ＭＳ Ｐゴシック</vt:lpstr>
      <vt:lpstr>Arial</vt:lpstr>
      <vt:lpstr>Calibri</vt:lpstr>
      <vt:lpstr>Calibri Light</vt:lpstr>
      <vt:lpstr>Merriweather</vt:lpstr>
      <vt:lpstr>Times New Roman</vt:lpstr>
      <vt:lpstr>Verdana</vt:lpstr>
      <vt:lpstr>Wingdings</vt:lpstr>
      <vt:lpstr>Wingdings 3</vt:lpstr>
      <vt:lpstr>Tema di Office</vt:lpstr>
      <vt:lpstr>BILANCIO 2017</vt:lpstr>
      <vt:lpstr>I NUOVI PRINCIPI DI REDAZIONE</vt:lpstr>
      <vt:lpstr>FATTISPECIE NON PREVISTE DAGLI OIC</vt:lpstr>
      <vt:lpstr>I POSTULATI DEL BILANCIO</vt:lpstr>
      <vt:lpstr>PRINCIPIO DI PRUDENZA</vt:lpstr>
      <vt:lpstr>PRINCIPIO DELLA CONTINUITA’ AZIENDALE</vt:lpstr>
      <vt:lpstr>PRINCIPIO DELLA RAPPRESENTAZIONE SOSTANZIALE</vt:lpstr>
      <vt:lpstr>PRINCIPIO DI COMPETENZA</vt:lpstr>
      <vt:lpstr>PRINCIPIO DELLA COSTANZA NEI CRITERI DI VALUTAZIONE</vt:lpstr>
      <vt:lpstr>PRINCIPIO DELLA RILEVANZA</vt:lpstr>
      <vt:lpstr>PRINCIPIO DELLA COMPARABILITA’</vt:lpstr>
      <vt:lpstr>LE MODIFICHE AGLI OIC</vt:lpstr>
      <vt:lpstr>MODIFICHE ALL’OIC 12 – COMPOSIZIONE E SCHEMI DEL BILANCIO D’ESERCIZIO</vt:lpstr>
      <vt:lpstr>MODIFICHE ALL’OIC 13 - RIMANENZE</vt:lpstr>
      <vt:lpstr>MODIFICHE ALL’OIC 16 – IMMOBILIZZAZIONI MATERIALI</vt:lpstr>
      <vt:lpstr>MODIFICHE ALL’OIC 19 - DEBITI</vt:lpstr>
      <vt:lpstr>MODIFICHE ALL’OIC 21 - PARTECIPAZIONI</vt:lpstr>
      <vt:lpstr>MODIFICHE ALL’OIC 24 – IMMOBILIZZAZIONI IMMATERIALI</vt:lpstr>
      <vt:lpstr>MODIFICHE ALL’OIC 25 – IMPOSTE SUL REDDITO</vt:lpstr>
      <vt:lpstr>MODIFICHE ALL’OIC 29 – CAMBIAMENTI DI STIME E CORREZIONI DI ERRORI</vt:lpstr>
      <vt:lpstr>MODIFICHE ALL’OIC 32 – STRUMENTI FINANZIARI DERIVATI </vt:lpstr>
      <vt:lpstr>LA DERIVAZIONE RAFFORZATA</vt:lpstr>
      <vt:lpstr>LE NUOVE METODOLOGIE DELLA BASE IMPONIBILE IRES</vt:lpstr>
      <vt:lpstr>IL PRINCIPIO DI DERIVAZIONE RAFFORZATA E LA SUA ESTENSIONE</vt:lpstr>
      <vt:lpstr>IL PRINCIPIO DI DERIVAZIONE RAFFORZATA E LA SUA ESTENSIONE </vt:lpstr>
      <vt:lpstr>LE DEROGHE</vt:lpstr>
      <vt:lpstr>AMMORTAMENTO BENI MATERIALI</vt:lpstr>
      <vt:lpstr>AMMORTAMENTO BENI MATERIALI</vt:lpstr>
      <vt:lpstr>MANUTENZIONI E RIPARAZIONI ORDINARIE </vt:lpstr>
      <vt:lpstr>MANUTENZIONI E RIPARAZIONI STRAORDINARIE</vt:lpstr>
      <vt:lpstr>MANUTENZIONI E RIPARAZIONI STRAORDINARIE</vt:lpstr>
      <vt:lpstr>AMMORTAMENTO AUTOVEICOLI</vt:lpstr>
      <vt:lpstr>LEASING</vt:lpstr>
      <vt:lpstr>CREDITI</vt:lpstr>
      <vt:lpstr>PERDITE SU CREDITI</vt:lpstr>
      <vt:lpstr>ACCANTONAMENTO DI QUIESCENZA E PREVIDENZA</vt:lpstr>
      <vt:lpstr>ACCANTONAMENTI RISCHI E SPESE</vt:lpstr>
      <vt:lpstr>SPESE ALBERGHIERE E DI SOMMINISTRAZIONE </vt:lpstr>
      <vt:lpstr>PLUSVALENZE </vt:lpstr>
      <vt:lpstr>PLUSVALENZE DA LEASE BACK</vt:lpstr>
      <vt:lpstr>PLUSVALENZE (PEX) </vt:lpstr>
      <vt:lpstr>CONTRIBUTI IN CONTO CAPITALE </vt:lpstr>
      <vt:lpstr>DIVIDENDI</vt:lpstr>
      <vt:lpstr>COMPENSI AGLI AMMINISTRATORI </vt:lpstr>
      <vt:lpstr>INTERESSI PASSIVI </vt:lpstr>
      <vt:lpstr>INTERESSI DI MORA </vt:lpstr>
      <vt:lpstr>ONERI DI UTILITA’ SOCIALE </vt:lpstr>
      <vt:lpstr>SPESE DI RAPPRESENTANZA</vt:lpstr>
      <vt:lpstr>IRAP</vt:lpstr>
      <vt:lpstr>SEGUE: IRAP</vt:lpstr>
      <vt:lpstr>SEGUE: IRAP</vt:lpstr>
      <vt:lpstr>SEGUE: IRAP</vt:lpstr>
      <vt:lpstr>PATRIMONIO NETTO</vt:lpstr>
      <vt:lpstr>PATRIMONIO NETTO</vt:lpstr>
      <vt:lpstr>INFORMATIVA</vt:lpstr>
      <vt:lpstr>LE ALTRE RISERVE</vt:lpstr>
      <vt:lpstr>UTILIZZO DELLE RISERVE</vt:lpstr>
      <vt:lpstr>SEGUE: UTILIZZO DELLE RISERVE</vt:lpstr>
      <vt:lpstr>RINUNCIA AL CREDITO DA PARTE DEI SOCI</vt:lpstr>
      <vt:lpstr>CONTABILITA’</vt:lpstr>
      <vt:lpstr>COPERTURA DELLA PERDITA D’ESERCIZIO</vt:lpstr>
      <vt:lpstr>RINUNCIA AL TFM</vt:lpstr>
      <vt:lpstr>SEGUE: RINUNCIA AL TFM</vt:lpstr>
      <vt:lpstr>BENI MATERIALI</vt:lpstr>
      <vt:lpstr>BENI MATERIALI</vt:lpstr>
      <vt:lpstr>SEGUE: BENI MATERIALI</vt:lpstr>
      <vt:lpstr>SEGUE: BENI MATERIALI</vt:lpstr>
      <vt:lpstr>SEGUE: BENI MATERIALI</vt:lpstr>
      <vt:lpstr>SEGUE: BENI MATERIALI</vt:lpstr>
      <vt:lpstr>AMMORTAMENTI E DICHIARAZIONE</vt:lpstr>
      <vt:lpstr>BENI IMMATERIALI</vt:lpstr>
      <vt:lpstr>BENI IMMATERIALI</vt:lpstr>
      <vt:lpstr>SEGUE: BENI IMMATERIALI</vt:lpstr>
      <vt:lpstr>SEGUE: BENI IMMATERIALI</vt:lpstr>
      <vt:lpstr>CREDITI E PERDITE SU CREDITI</vt:lpstr>
      <vt:lpstr>LA RICLASSIFICAZIONE DEI CREDITI</vt:lpstr>
      <vt:lpstr>SEGUE: LA RICLASSIFICAZIONE DEI CREDITI</vt:lpstr>
      <vt:lpstr>LA SVALUTAZIONE DEI CREDITI</vt:lpstr>
      <vt:lpstr>ESEMPIO</vt:lpstr>
      <vt:lpstr>SEGUE: CREDITI E PERDITE SU CREDITI</vt:lpstr>
      <vt:lpstr>SEGUE: CREDITI E PERDITE SU CREDITI</vt:lpstr>
      <vt:lpstr>SEGUE: CREDITI E PERDITE SU CREDITI</vt:lpstr>
      <vt:lpstr>SEGUE: CREDITI E PERDITE SU CREDITI</vt:lpstr>
      <vt:lpstr>SEGUE: CREDITI E PERDITE SU CREDITI</vt:lpstr>
      <vt:lpstr>SEGUE: CREDITI E PERDITE SU CREDITI</vt:lpstr>
      <vt:lpstr>SEGUE: CREDITI E PERDITE SU CREDITI</vt:lpstr>
      <vt:lpstr>DEBITI</vt:lpstr>
      <vt:lpstr>I DEBITI VERSO I SOCI</vt:lpstr>
      <vt:lpstr>GLI ALTRI DEBITI</vt:lpstr>
      <vt:lpstr>COSTO AMMORTIZZATO</vt:lpstr>
      <vt:lpstr>SEGUE: COSTO AMMORTIZZATO</vt:lpstr>
      <vt:lpstr>SEGUE: COSTO AMMORTIZZATO</vt:lpstr>
      <vt:lpstr>SEGUE: COSTO AMMORTIZZATO</vt:lpstr>
      <vt:lpstr>SEGUE: COSTO AMMORTIZZATO</vt:lpstr>
      <vt:lpstr>SEGUE: COSTO AMMORTIZZATO</vt:lpstr>
      <vt:lpstr>SEGUE: COSTO AMMORTIZZATO</vt:lpstr>
      <vt:lpstr>I TERMINI DI APPROVAZIONE DEL BILANCIO</vt:lpstr>
      <vt:lpstr>CONVOCAZIONE DELL’ASSEMBLEA</vt:lpstr>
      <vt:lpstr>APPROVAZIONE DEL BILANCIO</vt:lpstr>
      <vt:lpstr>CASI PARTICOLARI</vt:lpstr>
      <vt:lpstr>LA RELAZIONE DEL REVISORE</vt:lpstr>
      <vt:lpstr>IL CONTENUTO DELLA RELAZIONE</vt:lpstr>
      <vt:lpstr>I GIUDIZI SUL BILANCIO</vt:lpstr>
      <vt:lpstr>L’INTERVENTO SULLA RELAZIONE SULLA GESTIONE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BILANCIO 2017</dc:title>
  <dc:creator>francesco barone</dc:creator>
  <cp:lastModifiedBy>francesco barone</cp:lastModifiedBy>
  <cp:revision>46</cp:revision>
  <cp:lastPrinted>2018-03-24T10:50:31Z</cp:lastPrinted>
  <dcterms:created xsi:type="dcterms:W3CDTF">2018-03-19T17:00:31Z</dcterms:created>
  <dcterms:modified xsi:type="dcterms:W3CDTF">2018-04-11T08:21:39Z</dcterms:modified>
</cp:coreProperties>
</file>