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70"/>
  </p:notesMasterIdLst>
  <p:sldIdLst>
    <p:sldId id="343" r:id="rId3"/>
    <p:sldId id="337" r:id="rId4"/>
    <p:sldId id="258" r:id="rId5"/>
    <p:sldId id="270" r:id="rId6"/>
    <p:sldId id="271" r:id="rId7"/>
    <p:sldId id="272" r:id="rId8"/>
    <p:sldId id="273" r:id="rId9"/>
    <p:sldId id="266" r:id="rId10"/>
    <p:sldId id="260" r:id="rId11"/>
    <p:sldId id="265" r:id="rId12"/>
    <p:sldId id="296" r:id="rId13"/>
    <p:sldId id="261" r:id="rId14"/>
    <p:sldId id="297" r:id="rId15"/>
    <p:sldId id="276" r:id="rId16"/>
    <p:sldId id="263" r:id="rId17"/>
    <p:sldId id="349" r:id="rId18"/>
    <p:sldId id="348" r:id="rId19"/>
    <p:sldId id="344" r:id="rId20"/>
    <p:sldId id="345" r:id="rId21"/>
    <p:sldId id="346" r:id="rId22"/>
    <p:sldId id="347" r:id="rId23"/>
    <p:sldId id="367" r:id="rId24"/>
    <p:sldId id="284" r:id="rId25"/>
    <p:sldId id="285" r:id="rId26"/>
    <p:sldId id="358" r:id="rId27"/>
    <p:sldId id="286" r:id="rId28"/>
    <p:sldId id="287" r:id="rId29"/>
    <p:sldId id="288" r:id="rId30"/>
    <p:sldId id="289" r:id="rId31"/>
    <p:sldId id="290" r:id="rId32"/>
    <p:sldId id="291" r:id="rId33"/>
    <p:sldId id="292" r:id="rId34"/>
    <p:sldId id="293" r:id="rId35"/>
    <p:sldId id="310" r:id="rId36"/>
    <p:sldId id="311" r:id="rId37"/>
    <p:sldId id="312" r:id="rId38"/>
    <p:sldId id="313" r:id="rId39"/>
    <p:sldId id="314" r:id="rId40"/>
    <p:sldId id="315" r:id="rId41"/>
    <p:sldId id="316" r:id="rId42"/>
    <p:sldId id="317" r:id="rId43"/>
    <p:sldId id="318" r:id="rId44"/>
    <p:sldId id="319" r:id="rId45"/>
    <p:sldId id="320" r:id="rId46"/>
    <p:sldId id="321" r:id="rId47"/>
    <p:sldId id="368" r:id="rId48"/>
    <p:sldId id="323" r:id="rId49"/>
    <p:sldId id="327" r:id="rId50"/>
    <p:sldId id="356" r:id="rId51"/>
    <p:sldId id="357" r:id="rId52"/>
    <p:sldId id="299" r:id="rId53"/>
    <p:sldId id="302" r:id="rId54"/>
    <p:sldId id="303" r:id="rId55"/>
    <p:sldId id="359" r:id="rId56"/>
    <p:sldId id="360" r:id="rId57"/>
    <p:sldId id="361" r:id="rId58"/>
    <p:sldId id="304" r:id="rId59"/>
    <p:sldId id="362" r:id="rId60"/>
    <p:sldId id="305" r:id="rId61"/>
    <p:sldId id="363" r:id="rId62"/>
    <p:sldId id="364" r:id="rId63"/>
    <p:sldId id="365" r:id="rId64"/>
    <p:sldId id="366" r:id="rId65"/>
    <p:sldId id="306" r:id="rId66"/>
    <p:sldId id="369" r:id="rId67"/>
    <p:sldId id="370" r:id="rId68"/>
    <p:sldId id="371" r:id="rId69"/>
  </p:sldIdLst>
  <p:sldSz cx="9144000" cy="6858000" type="screen4x3"/>
  <p:notesSz cx="7102475" cy="10233025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94" autoAdjust="0"/>
    <p:restoredTop sz="94662" autoAdjust="0"/>
  </p:normalViewPr>
  <p:slideViewPr>
    <p:cSldViewPr>
      <p:cViewPr>
        <p:scale>
          <a:sx n="80" d="100"/>
          <a:sy n="80" d="100"/>
        </p:scale>
        <p:origin x="-1014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" Type="http://schemas.openxmlformats.org/officeDocument/2006/relationships/slide" Target="slides/slide5.xml"/><Relationship Id="rId71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viewProps" Target="view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511651"/>
          </a:xfrm>
          <a:prstGeom prst="rect">
            <a:avLst/>
          </a:prstGeom>
        </p:spPr>
        <p:txBody>
          <a:bodyPr vert="horz" lIns="99057" tIns="49528" rIns="99057" bIns="49528" rtlCol="0"/>
          <a:lstStyle>
            <a:lvl1pPr algn="l">
              <a:defRPr sz="13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511651"/>
          </a:xfrm>
          <a:prstGeom prst="rect">
            <a:avLst/>
          </a:prstGeom>
        </p:spPr>
        <p:txBody>
          <a:bodyPr vert="horz" lIns="99057" tIns="49528" rIns="99057" bIns="49528" rtlCol="0"/>
          <a:lstStyle>
            <a:lvl1pPr algn="r">
              <a:defRPr sz="1300"/>
            </a:lvl1pPr>
          </a:lstStyle>
          <a:p>
            <a:fld id="{E2DD7D5E-950D-42FE-AF96-DF86FE4BE7E3}" type="datetimeFigureOut">
              <a:rPr lang="it-IT" smtClean="0"/>
              <a:t>19/11/2018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6763"/>
            <a:ext cx="5118100" cy="3838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57" tIns="49528" rIns="99057" bIns="49528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710248" y="4860687"/>
            <a:ext cx="5681980" cy="4604861"/>
          </a:xfrm>
          <a:prstGeom prst="rect">
            <a:avLst/>
          </a:prstGeom>
        </p:spPr>
        <p:txBody>
          <a:bodyPr vert="horz" lIns="99057" tIns="49528" rIns="99057" bIns="49528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9719598"/>
            <a:ext cx="3077739" cy="511651"/>
          </a:xfrm>
          <a:prstGeom prst="rect">
            <a:avLst/>
          </a:prstGeom>
        </p:spPr>
        <p:txBody>
          <a:bodyPr vert="horz" lIns="99057" tIns="49528" rIns="99057" bIns="49528" rtlCol="0" anchor="b"/>
          <a:lstStyle>
            <a:lvl1pPr algn="l">
              <a:defRPr sz="13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4023092" y="9719598"/>
            <a:ext cx="3077739" cy="511651"/>
          </a:xfrm>
          <a:prstGeom prst="rect">
            <a:avLst/>
          </a:prstGeom>
        </p:spPr>
        <p:txBody>
          <a:bodyPr vert="horz" lIns="99057" tIns="49528" rIns="99057" bIns="49528" rtlCol="0" anchor="b"/>
          <a:lstStyle>
            <a:lvl1pPr algn="r">
              <a:defRPr sz="1300"/>
            </a:lvl1pPr>
          </a:lstStyle>
          <a:p>
            <a:fld id="{70753470-4E40-4E02-807F-E81C825C0C0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222870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EBB7B55-F314-4146-971C-403EEFF0A1AD}" type="slidenum">
              <a:rPr lang="it-IT" smtClean="0"/>
              <a:pPr>
                <a:defRPr/>
              </a:pPr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858256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6763"/>
            <a:ext cx="5122862" cy="3841750"/>
          </a:xfrm>
          <a:ln/>
        </p:spPr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9253" y="4861957"/>
            <a:ext cx="5683974" cy="460167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879" tIns="47440" rIns="94879" bIns="47440"/>
          <a:lstStyle/>
          <a:p>
            <a:pPr eaLnBrk="1" hangingPunct="1"/>
            <a:endParaRPr lang="it-IT" altLang="it-IT" smtClean="0">
              <a:latin typeface="Times New Roman" pitchFamily="18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6763"/>
            <a:ext cx="5122862" cy="3841750"/>
          </a:xfrm>
          <a:ln/>
        </p:spPr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9253" y="4861957"/>
            <a:ext cx="5683974" cy="460167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879" tIns="47440" rIns="94879" bIns="47440"/>
          <a:lstStyle/>
          <a:p>
            <a:pPr eaLnBrk="1" hangingPunct="1"/>
            <a:endParaRPr lang="it-IT" altLang="it-IT" smtClean="0">
              <a:latin typeface="Times New Roman" pitchFamily="18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6763"/>
            <a:ext cx="5122862" cy="3841750"/>
          </a:xfrm>
          <a:ln/>
        </p:spPr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9253" y="4861957"/>
            <a:ext cx="5683974" cy="460167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879" tIns="47440" rIns="94879" bIns="47440"/>
          <a:lstStyle/>
          <a:p>
            <a:pPr eaLnBrk="1" hangingPunct="1"/>
            <a:endParaRPr lang="it-IT" altLang="it-IT" smtClean="0">
              <a:latin typeface="Times New Roman" pitchFamily="18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6763"/>
            <a:ext cx="5122862" cy="3841750"/>
          </a:xfrm>
          <a:ln/>
        </p:spPr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9253" y="4861957"/>
            <a:ext cx="5683974" cy="460167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879" tIns="47440" rIns="94879" bIns="47440"/>
          <a:lstStyle/>
          <a:p>
            <a:pPr eaLnBrk="1" hangingPunct="1"/>
            <a:endParaRPr lang="it-IT" altLang="it-IT" smtClean="0">
              <a:latin typeface="Times New Roman" pitchFamily="18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6763"/>
            <a:ext cx="5122862" cy="3841750"/>
          </a:xfrm>
          <a:ln/>
        </p:spPr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9253" y="4861957"/>
            <a:ext cx="5683974" cy="460167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879" tIns="47440" rIns="94879" bIns="47440"/>
          <a:lstStyle/>
          <a:p>
            <a:pPr eaLnBrk="1" hangingPunct="1"/>
            <a:endParaRPr lang="it-IT" altLang="it-IT" smtClean="0">
              <a:latin typeface="Times New Roman" pitchFamily="18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6763"/>
            <a:ext cx="5122862" cy="3841750"/>
          </a:xfrm>
          <a:ln/>
        </p:spPr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9253" y="4861957"/>
            <a:ext cx="5683974" cy="460167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879" tIns="47440" rIns="94879" bIns="47440"/>
          <a:lstStyle/>
          <a:p>
            <a:pPr eaLnBrk="1" hangingPunct="1"/>
            <a:endParaRPr lang="it-IT" altLang="it-IT" smtClean="0">
              <a:latin typeface="Times New Roman" pitchFamily="18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6763"/>
            <a:ext cx="5122862" cy="3841750"/>
          </a:xfrm>
          <a:ln/>
        </p:spPr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9253" y="4861957"/>
            <a:ext cx="5683974" cy="460167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879" tIns="47440" rIns="94879" bIns="47440"/>
          <a:lstStyle/>
          <a:p>
            <a:pPr eaLnBrk="1" hangingPunct="1"/>
            <a:endParaRPr lang="it-IT" altLang="it-IT" smtClean="0">
              <a:latin typeface="Times New Roman" pitchFamily="18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6763"/>
            <a:ext cx="5122862" cy="3841750"/>
          </a:xfrm>
          <a:ln/>
        </p:spPr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9253" y="4861957"/>
            <a:ext cx="5683974" cy="460167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879" tIns="47440" rIns="94879" bIns="47440"/>
          <a:lstStyle/>
          <a:p>
            <a:pPr eaLnBrk="1" hangingPunct="1"/>
            <a:endParaRPr lang="it-IT" altLang="it-IT" smtClean="0">
              <a:latin typeface="Times New Roman" pitchFamily="18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EBB7B55-F314-4146-971C-403EEFF0A1AD}" type="slidenum">
              <a:rPr lang="it-IT" smtClean="0"/>
              <a:pPr>
                <a:defRPr/>
              </a:pPr>
              <a:t>27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699600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EBB7B55-F314-4146-971C-403EEFF0A1AD}" type="slidenum">
              <a:rPr lang="it-IT" smtClean="0"/>
              <a:pPr>
                <a:defRPr/>
              </a:pPr>
              <a:t>28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326841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EBB7B55-F314-4146-971C-403EEFF0A1AD}" type="slidenum">
              <a:rPr lang="it-IT" smtClean="0"/>
              <a:pPr>
                <a:defRPr/>
              </a:pPr>
              <a:t>29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489764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EBB7B55-F314-4146-971C-403EEFF0A1AD}" type="slidenum">
              <a:rPr lang="it-IT" smtClean="0"/>
              <a:pPr>
                <a:defRPr/>
              </a:pPr>
              <a:t>30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729216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EBB7B55-F314-4146-971C-403EEFF0A1AD}" type="slidenum">
              <a:rPr lang="it-IT" smtClean="0"/>
              <a:pPr>
                <a:defRPr/>
              </a:pPr>
              <a:t>31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043358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EBB7B55-F314-4146-971C-403EEFF0A1AD}" type="slidenum">
              <a:rPr lang="it-IT" smtClean="0"/>
              <a:pPr>
                <a:defRPr/>
              </a:pPr>
              <a:t>32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869659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EBB7B55-F314-4146-971C-403EEFF0A1AD}" type="slidenum">
              <a:rPr lang="it-IT" smtClean="0"/>
              <a:pPr>
                <a:defRPr/>
              </a:pPr>
              <a:t>45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724781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6763"/>
            <a:ext cx="5122862" cy="3841750"/>
          </a:xfrm>
          <a:ln/>
        </p:spPr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9253" y="4861957"/>
            <a:ext cx="5683974" cy="460167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879" tIns="47440" rIns="94879" bIns="47440"/>
          <a:lstStyle/>
          <a:p>
            <a:pPr eaLnBrk="1" hangingPunct="1"/>
            <a:endParaRPr lang="it-IT" altLang="it-IT" smtClean="0">
              <a:latin typeface="Times New Roman" pitchFamily="18" charset="0"/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 descr="definitivo"/>
          <p:cNvPicPr/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500"/>
                    </a14:imgEffect>
                    <a14:imgEffect>
                      <a14:saturation sat="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3528" y="1102150"/>
            <a:ext cx="8568952" cy="556720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dirty="0" smtClean="0"/>
              <a:t>Fare clic per modificare lo stile del titolo</a:t>
            </a:r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36B07-F1C4-4D47-8F1D-D2DC96A58EA0}" type="datetime1">
              <a:rPr lang="it-IT" smtClean="0"/>
              <a:t>19/11/2018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122C6-1C6B-4301-9D29-5D0E3D74CF90}" type="slidenum">
              <a:rPr lang="it-IT" smtClean="0"/>
              <a:t>‹N›</a:t>
            </a:fld>
            <a:endParaRPr lang="it-IT"/>
          </a:p>
        </p:txBody>
      </p:sp>
      <p:pic>
        <p:nvPicPr>
          <p:cNvPr id="7" name="Immagine 6" descr="definitivo"/>
          <p:cNvPicPr/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"/>
                    </a14:imgEffect>
                    <a14:imgEffect>
                      <a14:colorTemperature colorTemp="8500"/>
                    </a14:imgEffect>
                    <a14:imgEffect>
                      <a14:saturation sat="400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382071"/>
            <a:ext cx="3456384" cy="18002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>
            <a:glow rad="1905000">
              <a:schemeClr val="accent1">
                <a:alpha val="0"/>
              </a:schemeClr>
            </a:glow>
            <a:outerShdw blurRad="50800" dist="50800" dir="5400000" algn="ctr" rotWithShape="0">
              <a:srgbClr val="000000">
                <a:alpha val="48000"/>
              </a:srgbClr>
            </a:outerShdw>
            <a:softEdge rad="1270000"/>
          </a:effectLst>
        </p:spPr>
      </p:pic>
    </p:spTree>
    <p:extLst>
      <p:ext uri="{BB962C8B-B14F-4D97-AF65-F5344CB8AC3E}">
        <p14:creationId xmlns:p14="http://schemas.microsoft.com/office/powerpoint/2010/main" val="3073832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F754B-340A-4D27-BB0A-C936E53EEF7E}" type="datetime1">
              <a:rPr lang="it-IT" smtClean="0"/>
              <a:t>19/11/2018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122C6-1C6B-4301-9D29-5D0E3D74CF9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792634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67303-93EC-4191-AC71-1FAF023A0AE1}" type="datetime1">
              <a:rPr lang="it-IT" smtClean="0"/>
              <a:t>19/11/2018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122C6-1C6B-4301-9D29-5D0E3D74CF9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752314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69A17-D23E-436E-A827-F5DD9A4B0653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19/11/2018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FCB76-19EC-4DB8-9A9B-AE537A4320F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86431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69A17-D23E-436E-A827-F5DD9A4B0653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19/11/2018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FCB76-19EC-4DB8-9A9B-AE537A4320F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60884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69A17-D23E-436E-A827-F5DD9A4B0653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19/11/2018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FCB76-19EC-4DB8-9A9B-AE537A4320F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70154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69A17-D23E-436E-A827-F5DD9A4B0653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19/11/2018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FCB76-19EC-4DB8-9A9B-AE537A4320F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70102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69A17-D23E-436E-A827-F5DD9A4B0653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19/11/2018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FCB76-19EC-4DB8-9A9B-AE537A4320F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4297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69A17-D23E-436E-A827-F5DD9A4B0653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19/11/2018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FCB76-19EC-4DB8-9A9B-AE537A4320F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28344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69A17-D23E-436E-A827-F5DD9A4B0653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19/11/2018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FCB76-19EC-4DB8-9A9B-AE537A4320F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61549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69A17-D23E-436E-A827-F5DD9A4B0653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19/11/2018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FCB76-19EC-4DB8-9A9B-AE537A4320F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88717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 descr="definitivo"/>
          <p:cNvPicPr/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500"/>
                    </a14:imgEffect>
                    <a14:imgEffect>
                      <a14:saturation sat="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3528" y="1102150"/>
            <a:ext cx="8568952" cy="556720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556792"/>
            <a:ext cx="8229600" cy="4525963"/>
          </a:xfrm>
        </p:spPr>
        <p:txBody>
          <a:bodyPr/>
          <a:lstStyle/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  <a:p>
            <a:pPr lvl="3"/>
            <a:r>
              <a:rPr lang="it-IT" dirty="0" smtClean="0"/>
              <a:t>Quarto livello</a:t>
            </a:r>
          </a:p>
          <a:p>
            <a:pPr lvl="4"/>
            <a:r>
              <a:rPr lang="it-IT" dirty="0" smtClean="0"/>
              <a:t>Quinto livello</a:t>
            </a:r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D6D61-E08D-49EE-B1A8-563FB3C9E833}" type="datetime1">
              <a:rPr lang="it-IT" smtClean="0"/>
              <a:t>19/11/2018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122C6-1C6B-4301-9D29-5D0E3D74CF9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786000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69A17-D23E-436E-A827-F5DD9A4B0653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19/11/2018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FCB76-19EC-4DB8-9A9B-AE537A4320F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39233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69A17-D23E-436E-A827-F5DD9A4B0653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19/11/2018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FCB76-19EC-4DB8-9A9B-AE537A4320F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71516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69A17-D23E-436E-A827-F5DD9A4B0653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19/11/2018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FCB76-19EC-4DB8-9A9B-AE537A4320F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35279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 descr="definitivo"/>
          <p:cNvPicPr/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500"/>
                    </a14:imgEffect>
                    <a14:imgEffect>
                      <a14:saturation sat="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3528" y="1102150"/>
            <a:ext cx="8568952" cy="556720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E59F0-2894-4FEA-8C78-AE650C960899}" type="datetime1">
              <a:rPr lang="it-IT" smtClean="0"/>
              <a:t>19/11/2018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122C6-1C6B-4301-9D29-5D0E3D74CF9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313538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 descr="definitivo"/>
          <p:cNvPicPr/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500"/>
                    </a14:imgEffect>
                    <a14:imgEffect>
                      <a14:saturation sat="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3528" y="1102150"/>
            <a:ext cx="8568952" cy="556720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2324F-DA36-43D5-8DC6-09FE146F6331}" type="datetime1">
              <a:rPr lang="it-IT" smtClean="0"/>
              <a:t>19/11/2018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122C6-1C6B-4301-9D29-5D0E3D74CF9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773274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 descr="definitivo"/>
          <p:cNvPicPr/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500"/>
                    </a14:imgEffect>
                    <a14:imgEffect>
                      <a14:saturation sat="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3528" y="1102150"/>
            <a:ext cx="8568952" cy="556720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4B8DA-4724-4461-B9C6-EE734F266346}" type="datetime1">
              <a:rPr lang="it-IT" smtClean="0"/>
              <a:t>19/11/2018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122C6-1C6B-4301-9D29-5D0E3D74CF9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822082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definitivo"/>
          <p:cNvPicPr/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500"/>
                    </a14:imgEffect>
                    <a14:imgEffect>
                      <a14:saturation sat="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3528" y="1102150"/>
            <a:ext cx="8568952" cy="556720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24484-B656-45E9-81F5-E3D01DF06878}" type="datetime1">
              <a:rPr lang="it-IT" smtClean="0"/>
              <a:t>19/11/2018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122C6-1C6B-4301-9D29-5D0E3D74CF9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026663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definitivo"/>
          <p:cNvPicPr/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500"/>
                    </a14:imgEffect>
                    <a14:imgEffect>
                      <a14:saturation sat="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3528" y="1102150"/>
            <a:ext cx="8568952" cy="556720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EC6D7-1920-4013-B426-AC5305B3CA4A}" type="datetime1">
              <a:rPr lang="it-IT" smtClean="0"/>
              <a:t>19/11/2018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122C6-1C6B-4301-9D29-5D0E3D74CF9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318338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 descr="definitivo"/>
          <p:cNvPicPr/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500"/>
                    </a14:imgEffect>
                    <a14:imgEffect>
                      <a14:saturation sat="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3528" y="1102150"/>
            <a:ext cx="8568952" cy="556720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31B44-F745-46E1-A15F-A86CF310BD67}" type="datetime1">
              <a:rPr lang="it-IT" smtClean="0"/>
              <a:t>19/11/2018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122C6-1C6B-4301-9D29-5D0E3D74CF9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825084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0BE43-329E-459F-8277-F701675B81F0}" type="datetime1">
              <a:rPr lang="it-IT" smtClean="0"/>
              <a:t>19/11/2018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122C6-1C6B-4301-9D29-5D0E3D74CF9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214024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2F486F-ED60-4CDD-B3D5-534D68810C7E}" type="datetime1">
              <a:rPr lang="it-IT" smtClean="0"/>
              <a:t>19/11/2018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2B6122C6-1C6B-4301-9D29-5D0E3D74CF90}" type="slidenum">
              <a:rPr lang="it-IT" smtClean="0"/>
              <a:pPr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513040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D69A17-D23E-436E-A827-F5DD9A4B0653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19/11/2018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7FCB76-19EC-4DB8-9A9B-AE537A4320F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88364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genziaentrate.gov.it/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mp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mp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mp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7.gi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m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m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cid:image009.jpg@01D4095E.ED096A20" TargetMode="External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8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8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7" Type="http://schemas.openxmlformats.org/officeDocument/2006/relationships/image" Target="../media/image38.gif"/><Relationship Id="rId2" Type="http://schemas.openxmlformats.org/officeDocument/2006/relationships/hyperlink" Target="http://kbsvil02:8888/knowledgebases2/FattElettr_UIKIT/images/APP_Fatturae/App_Mob01.gif" TargetMode="External"/><Relationship Id="rId1" Type="http://schemas.openxmlformats.org/officeDocument/2006/relationships/slideLayout" Target="../slideLayouts/slideLayout18.xml"/><Relationship Id="rId6" Type="http://schemas.openxmlformats.org/officeDocument/2006/relationships/hyperlink" Target="http://kbsvil02:8888/knowledgebases2/FattElettr_UIKIT/images/APP_Fatturae/Appfae02.gif" TargetMode="External"/><Relationship Id="rId5" Type="http://schemas.openxmlformats.org/officeDocument/2006/relationships/image" Target="../media/image37.gif"/><Relationship Id="rId4" Type="http://schemas.openxmlformats.org/officeDocument/2006/relationships/hyperlink" Target="http://kbsvil02:8888/knowledgebases2/FattElettr_UIKIT/images/APP_Fatturae/App_Credenziali.gif" TargetMode="Externa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tmp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tmp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tmp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tmp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tmp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tmp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tmp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ctrTitle"/>
          </p:nvPr>
        </p:nvSpPr>
        <p:spPr>
          <a:xfrm>
            <a:off x="683568" y="1484784"/>
            <a:ext cx="7772400" cy="1470025"/>
          </a:xfrm>
        </p:spPr>
        <p:txBody>
          <a:bodyPr>
            <a:noAutofit/>
          </a:bodyPr>
          <a:lstStyle/>
          <a:p>
            <a:pPr algn="l"/>
            <a:r>
              <a:rPr lang="it-IT" sz="3600" b="1" cap="small" dirty="0"/>
              <a:t>Obbligo di fatturazione elettronica tra i privati: estensione dal 1 gennaio 2019</a:t>
            </a:r>
            <a:endParaRPr lang="it-IT" sz="3600" b="1" dirty="0"/>
          </a:p>
        </p:txBody>
      </p:sp>
      <p:sp>
        <p:nvSpPr>
          <p:cNvPr id="5" name="Sottotitolo 4"/>
          <p:cNvSpPr>
            <a:spLocks noGrp="1"/>
          </p:cNvSpPr>
          <p:nvPr>
            <p:ph type="subTitle" idx="1"/>
          </p:nvPr>
        </p:nvSpPr>
        <p:spPr>
          <a:xfrm>
            <a:off x="827584" y="3429000"/>
            <a:ext cx="6480720" cy="1440160"/>
          </a:xfrm>
        </p:spPr>
        <p:txBody>
          <a:bodyPr>
            <a:noAutofit/>
          </a:bodyPr>
          <a:lstStyle/>
          <a:p>
            <a:pPr algn="l"/>
            <a:r>
              <a:rPr lang="it-IT" sz="1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D.lgs. 127/2015</a:t>
            </a:r>
          </a:p>
          <a:p>
            <a:pPr algn="l"/>
            <a:r>
              <a:rPr lang="it-IT" sz="1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Il </a:t>
            </a:r>
            <a:r>
              <a:rPr lang="it-IT" sz="1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provvedimento direttoriale del 30 aprile </a:t>
            </a:r>
            <a:r>
              <a:rPr lang="it-IT" sz="1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2018</a:t>
            </a:r>
          </a:p>
          <a:p>
            <a:pPr algn="l"/>
            <a:r>
              <a:rPr lang="it-IT" sz="1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Portale web – ‘Fatture e Corrispettivi’</a:t>
            </a:r>
            <a:endParaRPr lang="it-IT" sz="1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it-IT" sz="1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Il Sistema </a:t>
            </a:r>
            <a:r>
              <a:rPr lang="it-IT" sz="1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di </a:t>
            </a:r>
            <a:r>
              <a:rPr lang="it-IT" sz="1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interscambio, le regole i servizi</a:t>
            </a:r>
            <a:endParaRPr lang="it-IT" sz="1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7018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3568" y="2492896"/>
            <a:ext cx="7772400" cy="1362075"/>
          </a:xfrm>
        </p:spPr>
        <p:txBody>
          <a:bodyPr>
            <a:normAutofit fontScale="90000"/>
          </a:bodyPr>
          <a:lstStyle/>
          <a:p>
            <a:r>
              <a:rPr lang="it-IT" dirty="0" smtClean="0"/>
              <a:t>La fattura elettronica</a:t>
            </a:r>
            <a:br>
              <a:rPr lang="it-IT" dirty="0" smtClean="0"/>
            </a:br>
            <a:r>
              <a:rPr lang="it-IT" sz="2400" b="0" cap="none" dirty="0">
                <a:solidFill>
                  <a:prstClr val="black"/>
                </a:solidFill>
                <a:ea typeface="+mn-ea"/>
                <a:cs typeface="+mn-cs"/>
              </a:rPr>
              <a:t>Le informazioni sono organizzate con una logica assimilabile alla struttura di un libro (</a:t>
            </a:r>
            <a:r>
              <a:rPr lang="it-IT" sz="2400" b="0" i="1" cap="none" dirty="0">
                <a:solidFill>
                  <a:prstClr val="black"/>
                </a:solidFill>
                <a:ea typeface="+mn-ea"/>
                <a:cs typeface="+mn-cs"/>
              </a:rPr>
              <a:t>capitoli/paragrafi/</a:t>
            </a:r>
            <a:r>
              <a:rPr lang="it-IT" sz="2400" b="0" i="1" cap="none" dirty="0" err="1">
                <a:solidFill>
                  <a:prstClr val="black"/>
                </a:solidFill>
                <a:ea typeface="+mn-ea"/>
                <a:cs typeface="+mn-cs"/>
              </a:rPr>
              <a:t>sottoparagrafi</a:t>
            </a:r>
            <a:r>
              <a:rPr lang="it-IT" sz="2400" b="0" i="1" cap="none" dirty="0">
                <a:solidFill>
                  <a:prstClr val="black"/>
                </a:solidFill>
                <a:ea typeface="+mn-ea"/>
                <a:cs typeface="+mn-cs"/>
              </a:rPr>
              <a:t>/…</a:t>
            </a:r>
            <a:r>
              <a:rPr lang="it-IT" sz="2400" b="0" cap="none" dirty="0">
                <a:solidFill>
                  <a:prstClr val="black"/>
                </a:solidFill>
                <a:ea typeface="+mn-ea"/>
                <a:cs typeface="+mn-cs"/>
              </a:rPr>
              <a:t>)</a:t>
            </a:r>
            <a:endParaRPr lang="it-IT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539552" y="836712"/>
            <a:ext cx="7772400" cy="1500187"/>
          </a:xfrm>
        </p:spPr>
        <p:txBody>
          <a:bodyPr/>
          <a:lstStyle/>
          <a:p>
            <a:r>
              <a:rPr lang="it-IT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Il supporto per la rappresentazione di un’operazione commerciale</a:t>
            </a:r>
            <a:endParaRPr lang="it-IT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122C6-1C6B-4301-9D29-5D0E3D74CF90}" type="slidenum">
              <a:rPr lang="it-IT" smtClean="0"/>
              <a:t>10</a:t>
            </a:fld>
            <a:endParaRPr lang="it-IT"/>
          </a:p>
        </p:txBody>
      </p:sp>
      <p:sp>
        <p:nvSpPr>
          <p:cNvPr id="6" name="CasellaDiTesto 5"/>
          <p:cNvSpPr txBox="1"/>
          <p:nvPr/>
        </p:nvSpPr>
        <p:spPr>
          <a:xfrm>
            <a:off x="179512" y="6218148"/>
            <a:ext cx="61206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Il provvedimento direttoriale del 30 aprile 2018</a:t>
            </a:r>
          </a:p>
          <a:p>
            <a:r>
              <a:rPr lang="it-IT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Il Sistema di interscambio, le regole i servizi</a:t>
            </a:r>
          </a:p>
        </p:txBody>
      </p:sp>
    </p:spTree>
    <p:extLst>
      <p:ext uri="{BB962C8B-B14F-4D97-AF65-F5344CB8AC3E}">
        <p14:creationId xmlns:p14="http://schemas.microsoft.com/office/powerpoint/2010/main" val="2380758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122C6-1C6B-4301-9D29-5D0E3D74CF90}" type="slidenum">
              <a:rPr lang="it-IT" smtClean="0"/>
              <a:t>11</a:t>
            </a:fld>
            <a:endParaRPr lang="it-IT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179512" y="6218148"/>
            <a:ext cx="61206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Il provvedimento direttoriale del 30 aprile 2018</a:t>
            </a:r>
          </a:p>
          <a:p>
            <a:r>
              <a:rPr lang="it-IT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Il Sistema di interscambio, le regole i servizi</a:t>
            </a:r>
          </a:p>
        </p:txBody>
      </p:sp>
      <p:sp>
        <p:nvSpPr>
          <p:cNvPr id="8" name="Segnaposto contenuto 2"/>
          <p:cNvSpPr txBox="1">
            <a:spLocks/>
          </p:cNvSpPr>
          <p:nvPr/>
        </p:nvSpPr>
        <p:spPr>
          <a:xfrm>
            <a:off x="179512" y="1052736"/>
            <a:ext cx="8784976" cy="516541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it-IT" sz="1300" b="1" dirty="0" smtClean="0"/>
              <a:t>Art. 21, c.2 DPR 633/1972 </a:t>
            </a:r>
          </a:p>
          <a:p>
            <a:pPr algn="just"/>
            <a:r>
              <a:rPr lang="it-IT" sz="1300" dirty="0" smtClean="0"/>
              <a:t>«</a:t>
            </a:r>
            <a:r>
              <a:rPr lang="it-IT" sz="1300" i="1" dirty="0" smtClean="0"/>
              <a:t>La fattura contiene le seguenti indicazioni:</a:t>
            </a:r>
          </a:p>
          <a:p>
            <a:pPr algn="just"/>
            <a:r>
              <a:rPr lang="it-IT" sz="1300" b="1" i="1" dirty="0" smtClean="0">
                <a:solidFill>
                  <a:srgbClr val="C00000"/>
                </a:solidFill>
              </a:rPr>
              <a:t>a) data di emissione;</a:t>
            </a:r>
          </a:p>
          <a:p>
            <a:pPr algn="just"/>
            <a:r>
              <a:rPr lang="it-IT" sz="1300" b="1" i="1" dirty="0" smtClean="0">
                <a:solidFill>
                  <a:srgbClr val="C00000"/>
                </a:solidFill>
              </a:rPr>
              <a:t>b) numero progressivo che la identifichi in modo univoco;</a:t>
            </a:r>
          </a:p>
          <a:p>
            <a:pPr algn="just"/>
            <a:r>
              <a:rPr lang="it-IT" sz="1300" b="1" i="1" dirty="0" smtClean="0">
                <a:solidFill>
                  <a:srgbClr val="C00000"/>
                </a:solidFill>
              </a:rPr>
              <a:t>c) ditta, denominazione o ragione sociale, nome e cognome, residenza o domicilio del soggetto cedente o prestatore, del rappresentante fiscale </a:t>
            </a:r>
            <a:r>
              <a:rPr lang="it-IT" sz="1300" b="1" i="1" dirty="0" err="1" smtClean="0">
                <a:solidFill>
                  <a:srgbClr val="C00000"/>
                </a:solidFill>
              </a:rPr>
              <a:t>nonche</a:t>
            </a:r>
            <a:r>
              <a:rPr lang="it-IT" sz="1300" b="1" i="1" dirty="0" smtClean="0">
                <a:solidFill>
                  <a:srgbClr val="C00000"/>
                </a:solidFill>
              </a:rPr>
              <a:t>' ubicazione della stabile organizzazione per i soggetti non residenti;</a:t>
            </a:r>
          </a:p>
          <a:p>
            <a:pPr algn="just"/>
            <a:r>
              <a:rPr lang="it-IT" sz="1300" b="1" i="1" dirty="0" smtClean="0">
                <a:solidFill>
                  <a:srgbClr val="C00000"/>
                </a:solidFill>
              </a:rPr>
              <a:t>d) numero di partita IVA del soggetto cedente o prestatore;</a:t>
            </a:r>
          </a:p>
          <a:p>
            <a:pPr algn="just"/>
            <a:r>
              <a:rPr lang="it-IT" sz="1300" b="1" i="1" dirty="0" smtClean="0">
                <a:solidFill>
                  <a:srgbClr val="C00000"/>
                </a:solidFill>
              </a:rPr>
              <a:t>e) ditta, denominazione o ragione sociale, nome e cognome, residenza o domicilio del soggetto cessionario o committente, del rappresentante fiscale </a:t>
            </a:r>
            <a:r>
              <a:rPr lang="it-IT" sz="1300" b="1" i="1" dirty="0" err="1" smtClean="0">
                <a:solidFill>
                  <a:srgbClr val="C00000"/>
                </a:solidFill>
              </a:rPr>
              <a:t>nonche</a:t>
            </a:r>
            <a:r>
              <a:rPr lang="it-IT" sz="1300" b="1" i="1" dirty="0" smtClean="0">
                <a:solidFill>
                  <a:srgbClr val="C00000"/>
                </a:solidFill>
              </a:rPr>
              <a:t>' ubicazione della stabile organizzazione per i soggetti non residenti;</a:t>
            </a:r>
          </a:p>
          <a:p>
            <a:pPr algn="just"/>
            <a:r>
              <a:rPr lang="it-IT" sz="1300" b="1" i="1" dirty="0" smtClean="0">
                <a:solidFill>
                  <a:srgbClr val="C00000"/>
                </a:solidFill>
              </a:rPr>
              <a:t>f) numero di partita IVA del soggetto cessionario o committente ovvero, in caso di soggetto passivo stabilito in un altro Stato membro dell'Unione europea, numero di identificazione IVA attribuito dallo Stato membro di stabilimento; nel caso in cui il cessionario o committente residente o domiciliato nel territorio dello Stato non agisce nell'esercizio d'impresa, arte o professione, codice fiscale;</a:t>
            </a:r>
          </a:p>
          <a:p>
            <a:pPr algn="just"/>
            <a:r>
              <a:rPr lang="it-IT" sz="1300" b="1" i="1" dirty="0" smtClean="0">
                <a:solidFill>
                  <a:schemeClr val="accent4">
                    <a:lumMod val="75000"/>
                  </a:schemeClr>
                </a:solidFill>
              </a:rPr>
              <a:t>g) natura, </a:t>
            </a:r>
            <a:r>
              <a:rPr lang="it-IT" sz="1300" b="1" i="1" dirty="0" err="1" smtClean="0">
                <a:solidFill>
                  <a:schemeClr val="accent4">
                    <a:lumMod val="75000"/>
                  </a:schemeClr>
                </a:solidFill>
              </a:rPr>
              <a:t>qualita'</a:t>
            </a:r>
            <a:r>
              <a:rPr lang="it-IT" sz="1300" b="1" i="1" dirty="0" smtClean="0">
                <a:solidFill>
                  <a:schemeClr val="accent4">
                    <a:lumMod val="75000"/>
                  </a:schemeClr>
                </a:solidFill>
              </a:rPr>
              <a:t> e </a:t>
            </a:r>
            <a:r>
              <a:rPr lang="it-IT" sz="1300" b="1" i="1" dirty="0" err="1" smtClean="0">
                <a:solidFill>
                  <a:schemeClr val="accent4">
                    <a:lumMod val="75000"/>
                  </a:schemeClr>
                </a:solidFill>
              </a:rPr>
              <a:t>quantita'</a:t>
            </a:r>
            <a:r>
              <a:rPr lang="it-IT" sz="1300" b="1" i="1" dirty="0" smtClean="0">
                <a:solidFill>
                  <a:schemeClr val="accent4">
                    <a:lumMod val="75000"/>
                  </a:schemeClr>
                </a:solidFill>
              </a:rPr>
              <a:t> dei beni e dei servizi formanti oggetto dell'operazione;</a:t>
            </a:r>
          </a:p>
          <a:p>
            <a:pPr algn="just"/>
            <a:r>
              <a:rPr lang="it-IT" sz="1300" b="1" i="1" dirty="0" smtClean="0">
                <a:solidFill>
                  <a:schemeClr val="accent4">
                    <a:lumMod val="75000"/>
                  </a:schemeClr>
                </a:solidFill>
              </a:rPr>
              <a:t>h) corrispettivi ed altri dati necessari per la determinazione della base imponibile, compresi quelli relativi ai beni ceduti a titolo di sconto, premio o abbuono di cui all'articolo 15, primo comma, n. 2;</a:t>
            </a:r>
          </a:p>
          <a:p>
            <a:pPr algn="just"/>
            <a:r>
              <a:rPr lang="it-IT" sz="1300" b="1" i="1" dirty="0" smtClean="0">
                <a:solidFill>
                  <a:schemeClr val="accent4">
                    <a:lumMod val="75000"/>
                  </a:schemeClr>
                </a:solidFill>
              </a:rPr>
              <a:t>i) corrispettivi relativi agli altri beni ceduti a titolo di sconto, premio o abbuono;</a:t>
            </a:r>
          </a:p>
          <a:p>
            <a:pPr algn="just"/>
            <a:r>
              <a:rPr lang="it-IT" sz="1300" b="1" i="1" dirty="0" smtClean="0">
                <a:solidFill>
                  <a:schemeClr val="accent4">
                    <a:lumMod val="75000"/>
                  </a:schemeClr>
                </a:solidFill>
              </a:rPr>
              <a:t>l) aliquota, ammontare dell'imposta e dell'imponibile con arrotondamento al centesimo di euro;</a:t>
            </a:r>
          </a:p>
          <a:p>
            <a:pPr algn="just"/>
            <a:r>
              <a:rPr lang="it-IT" sz="1300" b="1" i="1" dirty="0" smtClean="0">
                <a:solidFill>
                  <a:schemeClr val="accent3">
                    <a:lumMod val="75000"/>
                  </a:schemeClr>
                </a:solidFill>
              </a:rPr>
              <a:t>m) data della prima immatricolazione o iscrizione in pubblici registri e numero dei chilometri percorsi, delle ore navigate o delle ore volate, se trattasi di cessione intracomunitaria di mezzi di trasporto nuovi, di cui all'articolo 38, comma 4, del decreto-legge 30 agosto 1993, n. 331, convertito, con modificazioni, dalla legge 29 ottobre 1993, n. 427;</a:t>
            </a:r>
          </a:p>
          <a:p>
            <a:pPr algn="just"/>
            <a:r>
              <a:rPr lang="it-IT" sz="1300" b="1" i="1" dirty="0" smtClean="0">
                <a:solidFill>
                  <a:srgbClr val="C00000"/>
                </a:solidFill>
              </a:rPr>
              <a:t>n) annotazione che la stessa </a:t>
            </a:r>
            <a:r>
              <a:rPr lang="it-IT" sz="1300" b="1" i="1" dirty="0" err="1" smtClean="0">
                <a:solidFill>
                  <a:srgbClr val="C00000"/>
                </a:solidFill>
              </a:rPr>
              <a:t>e'</a:t>
            </a:r>
            <a:r>
              <a:rPr lang="it-IT" sz="1300" b="1" i="1" dirty="0" smtClean="0">
                <a:solidFill>
                  <a:srgbClr val="C00000"/>
                </a:solidFill>
              </a:rPr>
              <a:t> emessa, per coto del cedente o prestatore, dal cessionario o committente ovvero da un terzo.</a:t>
            </a:r>
            <a:r>
              <a:rPr lang="it-IT" sz="1300" dirty="0" smtClean="0"/>
              <a:t>»</a:t>
            </a:r>
            <a:endParaRPr lang="it-IT" sz="1300" dirty="0"/>
          </a:p>
        </p:txBody>
      </p:sp>
      <p:sp>
        <p:nvSpPr>
          <p:cNvPr id="9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lvl="1" algn="l" rtl="0">
              <a:spcBef>
                <a:spcPct val="0"/>
              </a:spcBef>
            </a:pPr>
            <a:r>
              <a:rPr lang="it-IT" sz="3200" b="1" dirty="0"/>
              <a:t>L</a:t>
            </a:r>
            <a:r>
              <a:rPr lang="it-IT" sz="3200" b="1" dirty="0" smtClean="0"/>
              <a:t>a fattura elettronica ordinaria</a:t>
            </a:r>
            <a:r>
              <a:rPr lang="it-IT" sz="2400" dirty="0" smtClean="0"/>
              <a:t/>
            </a:r>
            <a:br>
              <a:rPr lang="it-IT" sz="2400" dirty="0" smtClean="0"/>
            </a:br>
            <a:r>
              <a:rPr lang="it-IT" sz="2400" dirty="0" smtClean="0"/>
              <a:t>Le informazioni fiscali comuni a qualunque operazione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771840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1" algn="l" rtl="0">
              <a:spcBef>
                <a:spcPct val="0"/>
              </a:spcBef>
            </a:pPr>
            <a:r>
              <a:rPr lang="it-IT" sz="3200" b="1" dirty="0"/>
              <a:t>L</a:t>
            </a:r>
            <a:r>
              <a:rPr lang="it-IT" sz="3200" b="1" dirty="0" smtClean="0"/>
              <a:t>a fattura elettronica ordinaria</a:t>
            </a:r>
            <a:r>
              <a:rPr lang="it-IT" sz="2400" dirty="0" smtClean="0"/>
              <a:t/>
            </a:r>
            <a:br>
              <a:rPr lang="it-IT" sz="2400" dirty="0" smtClean="0"/>
            </a:br>
            <a:r>
              <a:rPr lang="it-IT" sz="2400" dirty="0"/>
              <a:t>I</a:t>
            </a:r>
            <a:r>
              <a:rPr lang="it-IT" sz="2400" dirty="0" smtClean="0"/>
              <a:t>l tracciato </a:t>
            </a:r>
            <a:r>
              <a:rPr lang="it-IT" dirty="0" smtClean="0"/>
              <a:t>(</a:t>
            </a:r>
            <a:r>
              <a:rPr lang="it-IT" dirty="0" smtClean="0">
                <a:solidFill>
                  <a:srgbClr val="FF0000"/>
                </a:solidFill>
              </a:rPr>
              <a:t>cfr. par. 2.1 ST e </a:t>
            </a:r>
            <a:r>
              <a:rPr lang="it-IT" dirty="0" err="1" smtClean="0">
                <a:solidFill>
                  <a:srgbClr val="FF0000"/>
                </a:solidFill>
              </a:rPr>
              <a:t>excel</a:t>
            </a:r>
            <a:r>
              <a:rPr lang="it-IT" dirty="0" smtClean="0">
                <a:solidFill>
                  <a:srgbClr val="FF0000"/>
                </a:solidFill>
              </a:rPr>
              <a:t> fattura ordinaria</a:t>
            </a:r>
            <a:r>
              <a:rPr lang="it-IT" dirty="0" smtClean="0"/>
              <a:t>)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452596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it-IT" i="1" dirty="0" smtClean="0"/>
              <a:t>File fattura</a:t>
            </a:r>
          </a:p>
          <a:p>
            <a:pPr marL="452438" lvl="1"/>
            <a:r>
              <a:rPr lang="it-IT" sz="2400" dirty="0" smtClean="0"/>
              <a:t>Testata (</a:t>
            </a:r>
            <a:r>
              <a:rPr lang="it-IT" sz="2400" dirty="0" err="1" smtClean="0"/>
              <a:t>header</a:t>
            </a:r>
            <a:r>
              <a:rPr lang="it-IT" sz="2400" dirty="0" smtClean="0"/>
              <a:t> – </a:t>
            </a:r>
            <a:r>
              <a:rPr lang="it-IT" sz="1800" u="sng" dirty="0" smtClean="0"/>
              <a:t>1 per ciascun file</a:t>
            </a:r>
            <a:r>
              <a:rPr lang="it-IT" sz="2400" dirty="0" smtClean="0"/>
              <a:t>)</a:t>
            </a:r>
          </a:p>
          <a:p>
            <a:pPr marL="809625" lvl="2"/>
            <a:r>
              <a:rPr lang="it-IT" sz="2000" dirty="0" smtClean="0"/>
              <a:t>Dati per la trasmissione</a:t>
            </a:r>
          </a:p>
          <a:p>
            <a:pPr marL="809625" lvl="2"/>
            <a:r>
              <a:rPr lang="it-IT" sz="2000" dirty="0" smtClean="0"/>
              <a:t>Identificativi delle parti coinvolte nella fattura</a:t>
            </a:r>
            <a:endParaRPr lang="it-IT" dirty="0" smtClean="0"/>
          </a:p>
          <a:p>
            <a:pPr marL="452438" lvl="1"/>
            <a:r>
              <a:rPr lang="it-IT" sz="2400" dirty="0" smtClean="0"/>
              <a:t>Corpo (body</a:t>
            </a:r>
            <a:r>
              <a:rPr lang="it-IT" sz="2400" dirty="0">
                <a:solidFill>
                  <a:prstClr val="black"/>
                </a:solidFill>
              </a:rPr>
              <a:t> –</a:t>
            </a:r>
            <a:r>
              <a:rPr lang="it-IT" sz="1800" u="sng" dirty="0">
                <a:solidFill>
                  <a:prstClr val="black"/>
                </a:solidFill>
              </a:rPr>
              <a:t> da 1 a </a:t>
            </a:r>
            <a:r>
              <a:rPr lang="it-IT" sz="1800" u="sng" dirty="0" smtClean="0">
                <a:solidFill>
                  <a:prstClr val="black"/>
                </a:solidFill>
              </a:rPr>
              <a:t>n per </a:t>
            </a:r>
            <a:r>
              <a:rPr lang="it-IT" sz="1800" u="sng" dirty="0">
                <a:solidFill>
                  <a:prstClr val="black"/>
                </a:solidFill>
              </a:rPr>
              <a:t>ciascun file</a:t>
            </a:r>
            <a:r>
              <a:rPr lang="it-IT" sz="2400" dirty="0" smtClean="0"/>
              <a:t>)</a:t>
            </a:r>
          </a:p>
          <a:p>
            <a:pPr marL="809625" lvl="2"/>
            <a:r>
              <a:rPr lang="it-IT" sz="2000" dirty="0" smtClean="0"/>
              <a:t>Dati Generali (comuni a tutto il documento -- </a:t>
            </a:r>
            <a:r>
              <a:rPr lang="it-IT" sz="1600" u="sng" dirty="0" smtClean="0"/>
              <a:t>1 per ciascun body</a:t>
            </a:r>
            <a:r>
              <a:rPr lang="it-IT" sz="2000" dirty="0" smtClean="0"/>
              <a:t>)</a:t>
            </a:r>
          </a:p>
          <a:p>
            <a:pPr marL="809625" lvl="2"/>
            <a:r>
              <a:rPr lang="it-IT" sz="2000" dirty="0" smtClean="0"/>
              <a:t>Dati Beni/servizi (dati di dettaglio dell’oggetto dell’operazione fatturata </a:t>
            </a:r>
            <a:r>
              <a:rPr lang="it-IT" sz="2000" dirty="0">
                <a:solidFill>
                  <a:prstClr val="black"/>
                </a:solidFill>
              </a:rPr>
              <a:t>-- </a:t>
            </a:r>
            <a:r>
              <a:rPr lang="it-IT" sz="1600" u="sng" dirty="0">
                <a:solidFill>
                  <a:prstClr val="black"/>
                </a:solidFill>
              </a:rPr>
              <a:t>1 per ciascun body</a:t>
            </a:r>
            <a:r>
              <a:rPr lang="it-IT" sz="2000" dirty="0" smtClean="0"/>
              <a:t>)</a:t>
            </a:r>
          </a:p>
          <a:p>
            <a:pPr marL="809625" lvl="2"/>
            <a:r>
              <a:rPr lang="it-IT" sz="2000" dirty="0" smtClean="0"/>
              <a:t>Dati dei veicoli (fatture di cessione di veicoli, velivoli e natanti usati</a:t>
            </a:r>
            <a:r>
              <a:rPr lang="it-IT" sz="2000" dirty="0">
                <a:solidFill>
                  <a:prstClr val="black"/>
                </a:solidFill>
              </a:rPr>
              <a:t> </a:t>
            </a:r>
            <a:r>
              <a:rPr lang="it-IT" sz="2000" dirty="0" smtClean="0">
                <a:solidFill>
                  <a:prstClr val="black"/>
                </a:solidFill>
              </a:rPr>
              <a:t>– </a:t>
            </a:r>
            <a:r>
              <a:rPr lang="it-IT" sz="1600" u="sng" dirty="0">
                <a:solidFill>
                  <a:prstClr val="black"/>
                </a:solidFill>
              </a:rPr>
              <a:t>al più </a:t>
            </a:r>
            <a:r>
              <a:rPr lang="it-IT" sz="1600" u="sng" dirty="0" smtClean="0">
                <a:solidFill>
                  <a:prstClr val="black"/>
                </a:solidFill>
              </a:rPr>
              <a:t>1 </a:t>
            </a:r>
            <a:r>
              <a:rPr lang="it-IT" sz="1600" u="sng" dirty="0">
                <a:solidFill>
                  <a:prstClr val="black"/>
                </a:solidFill>
              </a:rPr>
              <a:t>per ciascun body</a:t>
            </a:r>
            <a:r>
              <a:rPr lang="it-IT" sz="2000" dirty="0" smtClean="0"/>
              <a:t>)</a:t>
            </a:r>
          </a:p>
          <a:p>
            <a:pPr marL="809625" lvl="2"/>
            <a:r>
              <a:rPr lang="it-IT" sz="2000" dirty="0" smtClean="0"/>
              <a:t>Dati del pagamento (</a:t>
            </a:r>
            <a:r>
              <a:rPr lang="it-IT" sz="2000" dirty="0">
                <a:solidFill>
                  <a:prstClr val="black"/>
                </a:solidFill>
              </a:rPr>
              <a:t>– </a:t>
            </a:r>
            <a:r>
              <a:rPr lang="it-IT" sz="1600" u="sng" dirty="0">
                <a:solidFill>
                  <a:prstClr val="black"/>
                </a:solidFill>
              </a:rPr>
              <a:t>al più </a:t>
            </a:r>
            <a:r>
              <a:rPr lang="it-IT" sz="1600" u="sng" dirty="0" smtClean="0">
                <a:solidFill>
                  <a:prstClr val="black"/>
                </a:solidFill>
              </a:rPr>
              <a:t>n </a:t>
            </a:r>
            <a:r>
              <a:rPr lang="it-IT" sz="1600" u="sng" dirty="0">
                <a:solidFill>
                  <a:prstClr val="black"/>
                </a:solidFill>
              </a:rPr>
              <a:t>per ciascun body</a:t>
            </a:r>
            <a:r>
              <a:rPr lang="it-IT" sz="2000" dirty="0" smtClean="0"/>
              <a:t>)</a:t>
            </a:r>
          </a:p>
          <a:p>
            <a:pPr marL="809625" lvl="2"/>
            <a:r>
              <a:rPr lang="it-IT" sz="2000" dirty="0" smtClean="0"/>
              <a:t>Allegati </a:t>
            </a:r>
            <a:r>
              <a:rPr lang="it-IT" sz="2000" dirty="0">
                <a:solidFill>
                  <a:prstClr val="black"/>
                </a:solidFill>
              </a:rPr>
              <a:t>(– </a:t>
            </a:r>
            <a:r>
              <a:rPr lang="it-IT" sz="1600" u="sng" dirty="0">
                <a:solidFill>
                  <a:prstClr val="black"/>
                </a:solidFill>
              </a:rPr>
              <a:t>al più n per ciascun body</a:t>
            </a:r>
            <a:r>
              <a:rPr lang="it-IT" sz="2000" dirty="0">
                <a:solidFill>
                  <a:prstClr val="black"/>
                </a:solidFill>
              </a:rPr>
              <a:t>)</a:t>
            </a:r>
            <a:endParaRPr lang="it-IT" sz="2000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122C6-1C6B-4301-9D29-5D0E3D74CF90}" type="slidenum">
              <a:rPr lang="it-IT" smtClean="0"/>
              <a:t>12</a:t>
            </a:fld>
            <a:endParaRPr lang="it-IT"/>
          </a:p>
        </p:txBody>
      </p:sp>
      <p:sp>
        <p:nvSpPr>
          <p:cNvPr id="6" name="CasellaDiTesto 5"/>
          <p:cNvSpPr txBox="1"/>
          <p:nvPr/>
        </p:nvSpPr>
        <p:spPr>
          <a:xfrm>
            <a:off x="179512" y="6218148"/>
            <a:ext cx="61206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Il provvedimento direttoriale del 30 aprile 2018</a:t>
            </a:r>
          </a:p>
          <a:p>
            <a:r>
              <a:rPr lang="it-IT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Il Sistema di interscambio, le regole i servizi</a:t>
            </a:r>
          </a:p>
        </p:txBody>
      </p:sp>
    </p:spTree>
    <p:extLst>
      <p:ext uri="{BB962C8B-B14F-4D97-AF65-F5344CB8AC3E}">
        <p14:creationId xmlns:p14="http://schemas.microsoft.com/office/powerpoint/2010/main" val="872040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122C6-1C6B-4301-9D29-5D0E3D74CF90}" type="slidenum">
              <a:rPr lang="it-IT" smtClean="0"/>
              <a:t>13</a:t>
            </a:fld>
            <a:endParaRPr lang="it-IT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179512" y="6218148"/>
            <a:ext cx="61206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Il provvedimento direttoriale del 30 aprile 2018</a:t>
            </a:r>
          </a:p>
          <a:p>
            <a:r>
              <a:rPr lang="it-IT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Il Sistema di interscambio, le regole i servizi</a:t>
            </a:r>
          </a:p>
        </p:txBody>
      </p:sp>
      <p:sp>
        <p:nvSpPr>
          <p:cNvPr id="8" name="Segnaposto contenuto 2"/>
          <p:cNvSpPr txBox="1">
            <a:spLocks/>
          </p:cNvSpPr>
          <p:nvPr/>
        </p:nvSpPr>
        <p:spPr>
          <a:xfrm>
            <a:off x="179512" y="1268760"/>
            <a:ext cx="8784976" cy="453650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just"/>
            <a:r>
              <a:rPr lang="it-IT" sz="1400" b="1" dirty="0">
                <a:solidFill>
                  <a:prstClr val="black"/>
                </a:solidFill>
              </a:rPr>
              <a:t>Art. 21bis, comma 1, DPR 633/1972</a:t>
            </a:r>
          </a:p>
          <a:p>
            <a:pPr lvl="0" algn="just"/>
            <a:r>
              <a:rPr lang="it-IT" sz="1400" dirty="0">
                <a:solidFill>
                  <a:prstClr val="black"/>
                </a:solidFill>
              </a:rPr>
              <a:t>«</a:t>
            </a:r>
            <a:r>
              <a:rPr lang="it-IT" sz="1400" i="1" dirty="0">
                <a:solidFill>
                  <a:prstClr val="black"/>
                </a:solidFill>
              </a:rPr>
              <a:t>Fermo restando quanto previsto dall'articolo 21, la fattura di ammontare complessivo non superiore a cento euro, </a:t>
            </a:r>
            <a:r>
              <a:rPr lang="it-IT" sz="1400" i="1" dirty="0" err="1">
                <a:solidFill>
                  <a:prstClr val="black"/>
                </a:solidFill>
              </a:rPr>
              <a:t>nonche</a:t>
            </a:r>
            <a:r>
              <a:rPr lang="it-IT" sz="1400" i="1" dirty="0">
                <a:solidFill>
                  <a:prstClr val="black"/>
                </a:solidFill>
              </a:rPr>
              <a:t>' la fattura rettificativa di cui all'articolo 26, </a:t>
            </a:r>
            <a:r>
              <a:rPr lang="it-IT" sz="1400" i="1" dirty="0" err="1">
                <a:solidFill>
                  <a:prstClr val="black"/>
                </a:solidFill>
              </a:rPr>
              <a:t>puo'</a:t>
            </a:r>
            <a:r>
              <a:rPr lang="it-IT" sz="1400" i="1" dirty="0">
                <a:solidFill>
                  <a:prstClr val="black"/>
                </a:solidFill>
              </a:rPr>
              <a:t> essere emessa in </a:t>
            </a:r>
            <a:r>
              <a:rPr lang="it-IT" sz="1400" i="1" dirty="0" err="1">
                <a:solidFill>
                  <a:prstClr val="black"/>
                </a:solidFill>
              </a:rPr>
              <a:t>modalita'</a:t>
            </a:r>
            <a:r>
              <a:rPr lang="it-IT" sz="1400" i="1" dirty="0">
                <a:solidFill>
                  <a:prstClr val="black"/>
                </a:solidFill>
              </a:rPr>
              <a:t> semplificata recando, in luogo di quanto previsto dall'articolo 21, almeno le seguenti indicazioni:</a:t>
            </a:r>
          </a:p>
          <a:p>
            <a:pPr lvl="0" algn="just"/>
            <a:r>
              <a:rPr lang="it-IT" sz="1400" b="1" i="1" dirty="0">
                <a:solidFill>
                  <a:srgbClr val="C00000"/>
                </a:solidFill>
              </a:rPr>
              <a:t>a) data di emissione;</a:t>
            </a:r>
          </a:p>
          <a:p>
            <a:pPr lvl="0" algn="just"/>
            <a:r>
              <a:rPr lang="it-IT" sz="1400" b="1" i="1" dirty="0">
                <a:solidFill>
                  <a:srgbClr val="C00000"/>
                </a:solidFill>
              </a:rPr>
              <a:t>b) numero progressivo che la identifichi in modo univoco;</a:t>
            </a:r>
          </a:p>
          <a:p>
            <a:pPr lvl="0" algn="just"/>
            <a:r>
              <a:rPr lang="it-IT" sz="1400" b="1" i="1" dirty="0">
                <a:solidFill>
                  <a:srgbClr val="C00000"/>
                </a:solidFill>
              </a:rPr>
              <a:t>c) ditta, denominazione o ragione sociale, nome e cognome, residenza o domicilio del soggetto cedente o prestatore, del rappresentante fiscale </a:t>
            </a:r>
            <a:r>
              <a:rPr lang="it-IT" sz="1400" b="1" i="1" dirty="0" err="1">
                <a:solidFill>
                  <a:srgbClr val="C00000"/>
                </a:solidFill>
              </a:rPr>
              <a:t>nonche</a:t>
            </a:r>
            <a:r>
              <a:rPr lang="it-IT" sz="1400" b="1" i="1" dirty="0">
                <a:solidFill>
                  <a:srgbClr val="C00000"/>
                </a:solidFill>
              </a:rPr>
              <a:t>' ubicazione della stabile organizzazione per i soggetti non residenti;</a:t>
            </a:r>
          </a:p>
          <a:p>
            <a:pPr lvl="0" algn="just"/>
            <a:r>
              <a:rPr lang="it-IT" sz="1400" b="1" i="1" dirty="0">
                <a:solidFill>
                  <a:srgbClr val="C00000"/>
                </a:solidFill>
              </a:rPr>
              <a:t>d) numero di partita IVA del soggetto cedente o prestatore;</a:t>
            </a:r>
          </a:p>
          <a:p>
            <a:pPr lvl="0" algn="just"/>
            <a:r>
              <a:rPr lang="it-IT" sz="1400" b="1" i="1" dirty="0">
                <a:solidFill>
                  <a:srgbClr val="C00000"/>
                </a:solidFill>
              </a:rPr>
              <a:t>e) ditta, denominazione o ragione sociale, nome e cognome, residenza o domicilio del soggetto cessionario o committente, del rappresentante fiscale </a:t>
            </a:r>
            <a:r>
              <a:rPr lang="it-IT" sz="1400" b="1" i="1" dirty="0" err="1">
                <a:solidFill>
                  <a:srgbClr val="C00000"/>
                </a:solidFill>
              </a:rPr>
              <a:t>nonche</a:t>
            </a:r>
            <a:r>
              <a:rPr lang="it-IT" sz="1400" b="1" i="1" dirty="0">
                <a:solidFill>
                  <a:srgbClr val="C00000"/>
                </a:solidFill>
              </a:rPr>
              <a:t>' ubicazione della stabile organizzazione per i soggetti non residenti; in alternativa, in caso di soggetto stabilito nel territorio dello Stato </a:t>
            </a:r>
            <a:r>
              <a:rPr lang="it-IT" sz="1400" b="1" i="1" dirty="0" err="1">
                <a:solidFill>
                  <a:srgbClr val="C00000"/>
                </a:solidFill>
              </a:rPr>
              <a:t>puo'</a:t>
            </a:r>
            <a:r>
              <a:rPr lang="it-IT" sz="1400" b="1" i="1" dirty="0">
                <a:solidFill>
                  <a:srgbClr val="C00000"/>
                </a:solidFill>
              </a:rPr>
              <a:t> essere indicato il solo codice fiscale o il numero di partita IVA, ovvero, in caso di soggetto passivo stabilito in un altro Stato membro dell'Unione europea, il solo numero di identificazione IVA attribuito dallo Stato membro di stabilimento</a:t>
            </a:r>
            <a:r>
              <a:rPr lang="it-IT" sz="1400" i="1" dirty="0">
                <a:solidFill>
                  <a:prstClr val="black"/>
                </a:solidFill>
              </a:rPr>
              <a:t>;</a:t>
            </a:r>
          </a:p>
          <a:p>
            <a:pPr lvl="0" algn="just"/>
            <a:r>
              <a:rPr lang="it-IT" sz="1400" b="1" i="1" dirty="0">
                <a:solidFill>
                  <a:srgbClr val="8064A2">
                    <a:lumMod val="75000"/>
                  </a:srgbClr>
                </a:solidFill>
              </a:rPr>
              <a:t>f) descrizione dei beni ceduti e dei servizi resi;</a:t>
            </a:r>
          </a:p>
          <a:p>
            <a:pPr lvl="0" algn="just"/>
            <a:r>
              <a:rPr lang="it-IT" sz="1400" b="1" i="1" dirty="0">
                <a:solidFill>
                  <a:srgbClr val="8064A2">
                    <a:lumMod val="75000"/>
                  </a:srgbClr>
                </a:solidFill>
              </a:rPr>
              <a:t>g) ammontare del corrispettivo complessivo e dell'imposta incorporata, ovvero dei dati che permettono di calcolarla;</a:t>
            </a:r>
          </a:p>
          <a:p>
            <a:pPr lvl="0" algn="just"/>
            <a:r>
              <a:rPr lang="it-IT" sz="1400" b="1" i="1" dirty="0">
                <a:solidFill>
                  <a:srgbClr val="8064A2">
                    <a:lumMod val="75000"/>
                  </a:srgbClr>
                </a:solidFill>
              </a:rPr>
              <a:t>h) per le fatture emesse ai sensi dell'articolo 26, il riferimento alla fattura rettificata e le indicazioni specifiche che</a:t>
            </a:r>
          </a:p>
          <a:p>
            <a:pPr lvl="0" algn="just"/>
            <a:r>
              <a:rPr lang="it-IT" sz="1400" b="1" i="1" dirty="0">
                <a:solidFill>
                  <a:srgbClr val="8064A2">
                    <a:lumMod val="75000"/>
                  </a:srgbClr>
                </a:solidFill>
              </a:rPr>
              <a:t>vengono modificate.</a:t>
            </a:r>
            <a:r>
              <a:rPr lang="it-IT" sz="1400" dirty="0">
                <a:solidFill>
                  <a:prstClr val="black"/>
                </a:solidFill>
              </a:rPr>
              <a:t>»</a:t>
            </a:r>
          </a:p>
        </p:txBody>
      </p:sp>
      <p:sp>
        <p:nvSpPr>
          <p:cNvPr id="9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lvl="1" algn="l" rtl="0">
              <a:spcBef>
                <a:spcPct val="0"/>
              </a:spcBef>
            </a:pPr>
            <a:r>
              <a:rPr lang="it-IT" sz="3200" b="1" dirty="0"/>
              <a:t>L</a:t>
            </a:r>
            <a:r>
              <a:rPr lang="it-IT" sz="3200" b="1" dirty="0" smtClean="0"/>
              <a:t>a fattura elettronica semplificata</a:t>
            </a:r>
            <a:r>
              <a:rPr lang="it-IT" sz="2400" dirty="0" smtClean="0"/>
              <a:t/>
            </a:r>
            <a:br>
              <a:rPr lang="it-IT" sz="2400" dirty="0" smtClean="0"/>
            </a:br>
            <a:r>
              <a:rPr lang="it-IT" sz="2400" dirty="0" smtClean="0"/>
              <a:t>Le informazioni fiscali comuni a qualunque operazione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204512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1" algn="l" rtl="0">
              <a:spcBef>
                <a:spcPct val="0"/>
              </a:spcBef>
            </a:pPr>
            <a:r>
              <a:rPr lang="it-IT" sz="3200" b="1" dirty="0"/>
              <a:t>L</a:t>
            </a:r>
            <a:r>
              <a:rPr lang="it-IT" sz="3200" b="1" dirty="0" smtClean="0"/>
              <a:t>a fattura elettronica semplificata</a:t>
            </a:r>
            <a:r>
              <a:rPr lang="it-IT" sz="2400" dirty="0" smtClean="0"/>
              <a:t/>
            </a:r>
            <a:br>
              <a:rPr lang="it-IT" sz="2400" dirty="0" smtClean="0"/>
            </a:br>
            <a:r>
              <a:rPr lang="it-IT" sz="2400" dirty="0"/>
              <a:t>I</a:t>
            </a:r>
            <a:r>
              <a:rPr lang="it-IT" sz="2400" dirty="0" smtClean="0"/>
              <a:t>l tracciato </a:t>
            </a:r>
            <a:r>
              <a:rPr lang="it-IT" dirty="0" smtClean="0"/>
              <a:t>(</a:t>
            </a:r>
            <a:r>
              <a:rPr lang="it-IT" dirty="0" smtClean="0">
                <a:solidFill>
                  <a:srgbClr val="FF0000"/>
                </a:solidFill>
              </a:rPr>
              <a:t>cfr. par. 2.1 ST ed </a:t>
            </a:r>
            <a:r>
              <a:rPr lang="it-IT" dirty="0" err="1" smtClean="0">
                <a:solidFill>
                  <a:srgbClr val="FF0000"/>
                </a:solidFill>
              </a:rPr>
              <a:t>excel</a:t>
            </a:r>
            <a:r>
              <a:rPr lang="it-IT" dirty="0" smtClean="0">
                <a:solidFill>
                  <a:srgbClr val="FF0000"/>
                </a:solidFill>
              </a:rPr>
              <a:t> fattura ordinaria</a:t>
            </a:r>
            <a:r>
              <a:rPr lang="it-IT" dirty="0" smtClean="0"/>
              <a:t>)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it-IT" i="1" dirty="0" smtClean="0"/>
              <a:t>File fattura</a:t>
            </a:r>
          </a:p>
          <a:p>
            <a:pPr marL="452438" lvl="1"/>
            <a:r>
              <a:rPr lang="it-IT" sz="2400" dirty="0" smtClean="0"/>
              <a:t>Testata (</a:t>
            </a:r>
            <a:r>
              <a:rPr lang="it-IT" sz="2400" dirty="0" err="1" smtClean="0"/>
              <a:t>header</a:t>
            </a:r>
            <a:r>
              <a:rPr lang="it-IT" sz="2400" dirty="0" smtClean="0"/>
              <a:t> – </a:t>
            </a:r>
            <a:r>
              <a:rPr lang="it-IT" sz="1800" u="sng" dirty="0" smtClean="0"/>
              <a:t>1 per ciascun file</a:t>
            </a:r>
            <a:r>
              <a:rPr lang="it-IT" sz="2400" dirty="0" smtClean="0"/>
              <a:t>)</a:t>
            </a:r>
          </a:p>
          <a:p>
            <a:pPr marL="809625" lvl="2"/>
            <a:r>
              <a:rPr lang="it-IT" sz="2000" dirty="0" smtClean="0"/>
              <a:t>Dati per la trasmissione</a:t>
            </a:r>
          </a:p>
          <a:p>
            <a:pPr marL="809625" lvl="2"/>
            <a:r>
              <a:rPr lang="it-IT" sz="2000" dirty="0" smtClean="0"/>
              <a:t>Identificativi delle parti coinvolte nella fattura</a:t>
            </a:r>
            <a:endParaRPr lang="it-IT" dirty="0" smtClean="0"/>
          </a:p>
          <a:p>
            <a:pPr marL="452438" lvl="1"/>
            <a:r>
              <a:rPr lang="it-IT" sz="2400" dirty="0" smtClean="0"/>
              <a:t>Corpo (body</a:t>
            </a:r>
            <a:r>
              <a:rPr lang="it-IT" sz="2400" dirty="0">
                <a:solidFill>
                  <a:prstClr val="black"/>
                </a:solidFill>
              </a:rPr>
              <a:t> –</a:t>
            </a:r>
            <a:r>
              <a:rPr lang="it-IT" sz="1800" u="sng" dirty="0">
                <a:solidFill>
                  <a:prstClr val="black"/>
                </a:solidFill>
              </a:rPr>
              <a:t> da 1 a </a:t>
            </a:r>
            <a:r>
              <a:rPr lang="it-IT" sz="1800" u="sng" dirty="0" smtClean="0">
                <a:solidFill>
                  <a:prstClr val="black"/>
                </a:solidFill>
              </a:rPr>
              <a:t>n per </a:t>
            </a:r>
            <a:r>
              <a:rPr lang="it-IT" sz="1800" u="sng" dirty="0">
                <a:solidFill>
                  <a:prstClr val="black"/>
                </a:solidFill>
              </a:rPr>
              <a:t>ciascun file</a:t>
            </a:r>
            <a:r>
              <a:rPr lang="it-IT" sz="2400" dirty="0" smtClean="0"/>
              <a:t>)</a:t>
            </a:r>
          </a:p>
          <a:p>
            <a:pPr marL="809625" lvl="2"/>
            <a:r>
              <a:rPr lang="it-IT" sz="2000" dirty="0" smtClean="0"/>
              <a:t>Dati Generali (comuni a tutto il documento -- </a:t>
            </a:r>
            <a:r>
              <a:rPr lang="it-IT" sz="1600" u="sng" dirty="0" smtClean="0"/>
              <a:t>1 per ciascun body</a:t>
            </a:r>
            <a:r>
              <a:rPr lang="it-IT" sz="2000" dirty="0" smtClean="0"/>
              <a:t>)</a:t>
            </a:r>
          </a:p>
          <a:p>
            <a:pPr marL="809625" lvl="2"/>
            <a:r>
              <a:rPr lang="it-IT" sz="2000" dirty="0" smtClean="0"/>
              <a:t>Dati Beni/servizi (dati di dettaglio dell’oggetto dell’operazione fatturata </a:t>
            </a:r>
            <a:r>
              <a:rPr lang="it-IT" sz="2000" dirty="0">
                <a:solidFill>
                  <a:prstClr val="black"/>
                </a:solidFill>
              </a:rPr>
              <a:t>-- </a:t>
            </a:r>
            <a:r>
              <a:rPr lang="it-IT" sz="1600" u="sng" dirty="0">
                <a:solidFill>
                  <a:prstClr val="black"/>
                </a:solidFill>
              </a:rPr>
              <a:t>1 per ciascun body</a:t>
            </a:r>
            <a:r>
              <a:rPr lang="it-IT" sz="2000" dirty="0" smtClean="0"/>
              <a:t>)</a:t>
            </a:r>
          </a:p>
          <a:p>
            <a:pPr marL="809625" lvl="2"/>
            <a:r>
              <a:rPr lang="it-IT" sz="2000" dirty="0" smtClean="0"/>
              <a:t>Allegati </a:t>
            </a:r>
            <a:r>
              <a:rPr lang="it-IT" sz="2000" dirty="0">
                <a:solidFill>
                  <a:prstClr val="black"/>
                </a:solidFill>
              </a:rPr>
              <a:t>(– </a:t>
            </a:r>
            <a:r>
              <a:rPr lang="it-IT" sz="1600" u="sng" dirty="0">
                <a:solidFill>
                  <a:prstClr val="black"/>
                </a:solidFill>
              </a:rPr>
              <a:t>al più n per ciascun body</a:t>
            </a:r>
            <a:r>
              <a:rPr lang="it-IT" sz="2000" dirty="0">
                <a:solidFill>
                  <a:prstClr val="black"/>
                </a:solidFill>
              </a:rPr>
              <a:t>)</a:t>
            </a:r>
            <a:endParaRPr lang="it-IT" sz="2000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122C6-1C6B-4301-9D29-5D0E3D74CF90}" type="slidenum">
              <a:rPr lang="it-IT" smtClean="0"/>
              <a:t>14</a:t>
            </a:fld>
            <a:endParaRPr lang="it-IT"/>
          </a:p>
        </p:txBody>
      </p:sp>
      <p:sp>
        <p:nvSpPr>
          <p:cNvPr id="6" name="CasellaDiTesto 5"/>
          <p:cNvSpPr txBox="1"/>
          <p:nvPr/>
        </p:nvSpPr>
        <p:spPr>
          <a:xfrm>
            <a:off x="179512" y="6218148"/>
            <a:ext cx="61206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Il provvedimento direttoriale del 30 aprile 2018</a:t>
            </a:r>
          </a:p>
          <a:p>
            <a:r>
              <a:rPr lang="it-IT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Il Sistema di interscambio, le regole i servizi</a:t>
            </a:r>
          </a:p>
        </p:txBody>
      </p:sp>
    </p:spTree>
    <p:extLst>
      <p:ext uri="{BB962C8B-B14F-4D97-AF65-F5344CB8AC3E}">
        <p14:creationId xmlns:p14="http://schemas.microsoft.com/office/powerpoint/2010/main" val="3516294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1" algn="l" rtl="0">
              <a:spcBef>
                <a:spcPct val="0"/>
              </a:spcBef>
            </a:pPr>
            <a:r>
              <a:rPr lang="it-IT" sz="3200" b="1" dirty="0"/>
              <a:t>L</a:t>
            </a:r>
            <a:r>
              <a:rPr lang="it-IT" sz="3200" b="1" dirty="0" smtClean="0"/>
              <a:t>a fattura elettronica</a:t>
            </a:r>
            <a:r>
              <a:rPr lang="it-IT" sz="2400" dirty="0" smtClean="0"/>
              <a:t/>
            </a:r>
            <a:br>
              <a:rPr lang="it-IT" sz="2400" dirty="0" smtClean="0"/>
            </a:br>
            <a:r>
              <a:rPr lang="it-IT" sz="2400" dirty="0" smtClean="0"/>
              <a:t>Le informazioni gestionali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556793"/>
            <a:ext cx="8229600" cy="432048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it-IT" sz="2000" dirty="0" smtClean="0"/>
              <a:t>Per informazioni gestionali si intendono quelle riportate in  fattura, necessarie e/o utili a gestire correttamente gli aspetti di organizzazione aziendale che esulano dalla gestione fiscale, legati all’operazione rappresentata in fattura.</a:t>
            </a:r>
          </a:p>
          <a:p>
            <a:pPr marL="0" indent="0" algn="just">
              <a:buNone/>
            </a:pPr>
            <a:r>
              <a:rPr lang="it-IT" sz="2000" u="sng" dirty="0" smtClean="0"/>
              <a:t>Alcune di esse sono obbligatorie per legge</a:t>
            </a:r>
            <a:r>
              <a:rPr lang="it-IT" sz="2000" dirty="0" smtClean="0"/>
              <a:t>, in funzione del settore commerciale o della operazione commerciale (p.e. indicazione di assolvimento di obbligazioni ambientali; indicazione di CIG e CUP nella fatturazione per appalti pubblici, indicazione dei codici AIFA per la vendita di dispositivi medici)</a:t>
            </a:r>
          </a:p>
          <a:p>
            <a:pPr marL="0" indent="0" algn="just">
              <a:buNone/>
            </a:pPr>
            <a:r>
              <a:rPr lang="it-IT" sz="2000" dirty="0" smtClean="0"/>
              <a:t>Altri sono concordati (contrattualizzati) tra le parti per automatizzare la lavorazione della fattura quale elemento di giunzione tra due «catene del valore» in un’ottica end-to-end</a:t>
            </a:r>
            <a:endParaRPr lang="it-IT" sz="2000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122C6-1C6B-4301-9D29-5D0E3D74CF90}" type="slidenum">
              <a:rPr lang="it-IT" smtClean="0"/>
              <a:t>15</a:t>
            </a:fld>
            <a:endParaRPr lang="it-IT"/>
          </a:p>
        </p:txBody>
      </p:sp>
      <p:sp>
        <p:nvSpPr>
          <p:cNvPr id="6" name="CasellaDiTesto 5"/>
          <p:cNvSpPr txBox="1"/>
          <p:nvPr/>
        </p:nvSpPr>
        <p:spPr>
          <a:xfrm>
            <a:off x="179512" y="6218148"/>
            <a:ext cx="61206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Il provvedimento direttoriale del 30 aprile 2018</a:t>
            </a:r>
          </a:p>
          <a:p>
            <a:r>
              <a:rPr lang="it-IT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Il Sistema di interscambio, le regole i servizi</a:t>
            </a:r>
          </a:p>
        </p:txBody>
      </p:sp>
    </p:spTree>
    <p:extLst>
      <p:ext uri="{BB962C8B-B14F-4D97-AF65-F5344CB8AC3E}">
        <p14:creationId xmlns:p14="http://schemas.microsoft.com/office/powerpoint/2010/main" val="2834955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it-IT" sz="3200" dirty="0" smtClean="0"/>
              <a:t>Ricapitolando</a:t>
            </a:r>
            <a:endParaRPr lang="it-IT" sz="32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352839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it-IT" sz="2000" dirty="0" smtClean="0"/>
              <a:t>Il </a:t>
            </a:r>
            <a:r>
              <a:rPr lang="it-IT" sz="2000" b="1" dirty="0" smtClean="0"/>
              <a:t>Sistema di interscambio </a:t>
            </a:r>
            <a:r>
              <a:rPr lang="it-IT" sz="2000" dirty="0" smtClean="0"/>
              <a:t>RICEVE, CONTROLLA e CONSEGNA fatture elettroniche in linea con le regole definite dalle norme.</a:t>
            </a:r>
          </a:p>
          <a:p>
            <a:pPr marL="0" indent="0">
              <a:buNone/>
            </a:pPr>
            <a:r>
              <a:rPr lang="it-IT" sz="2000" dirty="0" smtClean="0"/>
              <a:t>Mette a disposizione degli utenti canali di colloquio «manuali» e «automatici»</a:t>
            </a:r>
          </a:p>
          <a:p>
            <a:pPr marL="0" indent="0">
              <a:buNone/>
            </a:pPr>
            <a:r>
              <a:rPr lang="it-IT" sz="2000" dirty="0" smtClean="0"/>
              <a:t>Fornisce ai trasmittenti attestazioni delle fasi del processo</a:t>
            </a:r>
          </a:p>
          <a:p>
            <a:pPr marL="0" indent="0">
              <a:buNone/>
            </a:pPr>
            <a:r>
              <a:rPr lang="it-IT" sz="2000" dirty="0" smtClean="0"/>
              <a:t>La </a:t>
            </a:r>
            <a:r>
              <a:rPr lang="it-IT" sz="2000" b="1" dirty="0" smtClean="0"/>
              <a:t>fattura elettronica </a:t>
            </a:r>
            <a:r>
              <a:rPr lang="it-IT" sz="2000" dirty="0" smtClean="0"/>
              <a:t>è una rappresentazione strutturata delle informazioni fiscalmente rilevanti e di quelle gestionali. Le informazioni sono organizzate secondo una logica gerarchica. Le informazioni non obbligatorie per i controlli </a:t>
            </a:r>
            <a:r>
              <a:rPr lang="it-IT" sz="2000" dirty="0" err="1" smtClean="0"/>
              <a:t>Sdi</a:t>
            </a:r>
            <a:r>
              <a:rPr lang="it-IT" sz="2000" dirty="0" smtClean="0"/>
              <a:t> potrebbero esserlo per norme specifiche</a:t>
            </a:r>
          </a:p>
          <a:p>
            <a:pPr marL="0" indent="0">
              <a:buNone/>
            </a:pPr>
            <a:endParaRPr lang="it-IT" sz="2000" dirty="0" smtClean="0"/>
          </a:p>
          <a:p>
            <a:pPr marL="0" indent="0">
              <a:buNone/>
            </a:pPr>
            <a:endParaRPr lang="it-IT" sz="2000" dirty="0" smtClean="0"/>
          </a:p>
        </p:txBody>
      </p:sp>
      <p:sp>
        <p:nvSpPr>
          <p:cNvPr id="7" name="CasellaDiTesto 6"/>
          <p:cNvSpPr txBox="1"/>
          <p:nvPr/>
        </p:nvSpPr>
        <p:spPr>
          <a:xfrm>
            <a:off x="179512" y="6218148"/>
            <a:ext cx="61206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Il provvedimento direttoriale del 30 aprile 2018</a:t>
            </a:r>
          </a:p>
          <a:p>
            <a:r>
              <a:rPr lang="it-IT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Il Sistema di interscambio, le regole i servizi</a:t>
            </a:r>
          </a:p>
        </p:txBody>
      </p:sp>
    </p:spTree>
    <p:extLst>
      <p:ext uri="{BB962C8B-B14F-4D97-AF65-F5344CB8AC3E}">
        <p14:creationId xmlns:p14="http://schemas.microsoft.com/office/powerpoint/2010/main" val="3114750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>
            <a:extLst>
              <a:ext uri="{FF2B5EF4-FFF2-40B4-BE49-F238E27FC236}">
                <a16:creationId xmlns="" xmlns:a16="http://schemas.microsoft.com/office/drawing/2014/main" id="{37101237-4DE0-FC40-BF25-2FF4631961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463" y="116632"/>
            <a:ext cx="8891587" cy="10801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lnSpc>
                <a:spcPct val="150000"/>
              </a:lnSpc>
            </a:pPr>
            <a:r>
              <a:rPr lang="it-IT" sz="3200" b="1" i="1" dirty="0" smtClean="0">
                <a:solidFill>
                  <a:srgbClr val="FF0000"/>
                </a:solidFill>
                <a:latin typeface="Verdana" pitchFamily="34" charset="0"/>
              </a:rPr>
              <a:t>FATTURZIONE ELETTRONICA</a:t>
            </a:r>
            <a:endParaRPr lang="it-IT" sz="3200" b="1" i="1" dirty="0">
              <a:solidFill>
                <a:srgbClr val="FF0000"/>
              </a:solidFill>
              <a:latin typeface="Verdana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it-IT" sz="2000" b="1" i="1" dirty="0">
                <a:solidFill>
                  <a:srgbClr val="FF0000"/>
                </a:solidFill>
                <a:latin typeface="Verdana" pitchFamily="34" charset="0"/>
              </a:rPr>
              <a:t>AREA TEMATICA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136" y="1700808"/>
            <a:ext cx="8291336" cy="4997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6228184" y="827420"/>
            <a:ext cx="2736304" cy="73866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it-IT" sz="1400" dirty="0">
                <a:solidFill>
                  <a:srgbClr val="FF0000"/>
                </a:solidFill>
              </a:rPr>
              <a:t>HOME page del sito dell’Agenzia delle entrate</a:t>
            </a:r>
          </a:p>
          <a:p>
            <a:r>
              <a:rPr lang="it-IT" sz="1400" dirty="0">
                <a:solidFill>
                  <a:srgbClr val="FF0000"/>
                </a:solidFill>
                <a:hlinkClick r:id="rId3"/>
              </a:rPr>
              <a:t>www.agenziaentrate.gov.it</a:t>
            </a:r>
            <a:r>
              <a:rPr lang="it-IT" sz="1400" dirty="0">
                <a:solidFill>
                  <a:srgbClr val="FF0000"/>
                </a:solidFill>
              </a:rPr>
              <a:t> </a:t>
            </a:r>
          </a:p>
        </p:txBody>
      </p:sp>
      <p:cxnSp>
        <p:nvCxnSpPr>
          <p:cNvPr id="8" name="Connettore 2 7"/>
          <p:cNvCxnSpPr>
            <a:stCxn id="5" idx="1"/>
          </p:cNvCxnSpPr>
          <p:nvPr/>
        </p:nvCxnSpPr>
        <p:spPr>
          <a:xfrm flipH="1">
            <a:off x="2627784" y="1196752"/>
            <a:ext cx="3600400" cy="2736304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3952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Ritaglio schermata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319" y="404664"/>
            <a:ext cx="8497362" cy="6120680"/>
          </a:xfrm>
          <a:prstGeom prst="rect">
            <a:avLst/>
          </a:prstGeom>
        </p:spPr>
      </p:pic>
      <p:cxnSp>
        <p:nvCxnSpPr>
          <p:cNvPr id="8" name="Connettore 2 7"/>
          <p:cNvCxnSpPr/>
          <p:nvPr/>
        </p:nvCxnSpPr>
        <p:spPr>
          <a:xfrm flipH="1">
            <a:off x="2405376" y="692696"/>
            <a:ext cx="3030720" cy="433319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asellaDiTesto 9"/>
          <p:cNvSpPr txBox="1"/>
          <p:nvPr/>
        </p:nvSpPr>
        <p:spPr>
          <a:xfrm>
            <a:off x="4637623" y="219998"/>
            <a:ext cx="3045103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rgbClr val="FF0000"/>
                </a:solidFill>
              </a:rPr>
              <a:t>Portale Fatture e Corrispettivi</a:t>
            </a:r>
            <a:endParaRPr lang="it-IT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065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>
            <a:extLst>
              <a:ext uri="{FF2B5EF4-FFF2-40B4-BE49-F238E27FC236}">
                <a16:creationId xmlns="" xmlns:a16="http://schemas.microsoft.com/office/drawing/2014/main" id="{37101237-4DE0-FC40-BF25-2FF4631961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463" y="116632"/>
            <a:ext cx="8891587" cy="10801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lnSpc>
                <a:spcPct val="150000"/>
              </a:lnSpc>
            </a:pPr>
            <a:r>
              <a:rPr lang="it-IT" sz="3200" b="1" i="1" dirty="0">
                <a:solidFill>
                  <a:srgbClr val="FF0000"/>
                </a:solidFill>
                <a:latin typeface="Verdana" pitchFamily="34" charset="0"/>
              </a:rPr>
              <a:t>FATTURE E CORRISPETTVI</a:t>
            </a:r>
          </a:p>
          <a:p>
            <a:pPr algn="ctr">
              <a:lnSpc>
                <a:spcPct val="150000"/>
              </a:lnSpc>
            </a:pPr>
            <a:r>
              <a:rPr lang="it-IT" sz="2000" b="1" i="1" dirty="0">
                <a:solidFill>
                  <a:srgbClr val="FF0000"/>
                </a:solidFill>
                <a:latin typeface="Verdana" pitchFamily="34" charset="0"/>
              </a:rPr>
              <a:t>AREA TEMATICA</a:t>
            </a:r>
          </a:p>
        </p:txBody>
      </p:sp>
      <p:pic>
        <p:nvPicPr>
          <p:cNvPr id="2" name="Immagine 1" descr="Ritaglio schermata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63" y="1556792"/>
            <a:ext cx="8891587" cy="5184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785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ttangolo 5"/>
          <p:cNvSpPr>
            <a:spLocks noChangeArrowheads="1"/>
          </p:cNvSpPr>
          <p:nvPr/>
        </p:nvSpPr>
        <p:spPr bwMode="auto">
          <a:xfrm>
            <a:off x="144463" y="752212"/>
            <a:ext cx="8748017" cy="49090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74625" indent="-174625" algn="just">
              <a:spcAft>
                <a:spcPts val="600"/>
              </a:spcAft>
              <a:buFont typeface="Arial" charset="0"/>
              <a:buChar char="•"/>
            </a:pPr>
            <a:r>
              <a:rPr lang="it-IT" sz="2400" b="1" dirty="0">
                <a:solidFill>
                  <a:srgbClr val="FF0000"/>
                </a:solidFill>
                <a:latin typeface="Calibri" pitchFamily="34" charset="0"/>
              </a:rPr>
              <a:t>OBBLIGO</a:t>
            </a:r>
            <a:r>
              <a:rPr lang="it-IT" sz="2400" b="1" dirty="0">
                <a:solidFill>
                  <a:schemeClr val="tx2"/>
                </a:solidFill>
                <a:latin typeface="Calibri" pitchFamily="34" charset="0"/>
              </a:rPr>
              <a:t> DI FATTURAZIONE ELETTRONICA </a:t>
            </a:r>
            <a:r>
              <a:rPr lang="it-IT" sz="2400" b="1" dirty="0">
                <a:solidFill>
                  <a:srgbClr val="FF0000"/>
                </a:solidFill>
                <a:latin typeface="Calibri" pitchFamily="34" charset="0"/>
              </a:rPr>
              <a:t>VIA SDI </a:t>
            </a:r>
            <a:r>
              <a:rPr lang="it-IT" sz="2400" b="1" dirty="0">
                <a:solidFill>
                  <a:schemeClr val="tx2"/>
                </a:solidFill>
                <a:latin typeface="Calibri" pitchFamily="34" charset="0"/>
              </a:rPr>
              <a:t>VERSO </a:t>
            </a:r>
            <a:r>
              <a:rPr lang="it-IT" sz="2400" b="1" dirty="0">
                <a:solidFill>
                  <a:srgbClr val="FF0000"/>
                </a:solidFill>
                <a:latin typeface="Calibri" pitchFamily="34" charset="0"/>
              </a:rPr>
              <a:t>PRIVATI</a:t>
            </a:r>
          </a:p>
          <a:p>
            <a:pPr marL="631825" lvl="1" indent="-174625" algn="just">
              <a:spcAft>
                <a:spcPts val="600"/>
              </a:spcAft>
              <a:buFont typeface="Arial" charset="0"/>
              <a:buChar char="•"/>
            </a:pPr>
            <a:r>
              <a:rPr lang="it-IT" b="1" dirty="0">
                <a:solidFill>
                  <a:srgbClr val="FF0000"/>
                </a:solidFill>
                <a:latin typeface="Calibri" pitchFamily="34" charset="0"/>
              </a:rPr>
              <a:t>Provvedimento</a:t>
            </a:r>
            <a:r>
              <a:rPr lang="it-IT" dirty="0">
                <a:solidFill>
                  <a:schemeClr val="tx2"/>
                </a:solidFill>
                <a:latin typeface="Calibri" pitchFamily="34" charset="0"/>
              </a:rPr>
              <a:t> Direttore AE, con relative </a:t>
            </a:r>
            <a:r>
              <a:rPr lang="it-IT" b="1" dirty="0">
                <a:solidFill>
                  <a:srgbClr val="FF0000"/>
                </a:solidFill>
                <a:latin typeface="Calibri" pitchFamily="34" charset="0"/>
              </a:rPr>
              <a:t>specifiche tecniche </a:t>
            </a:r>
            <a:r>
              <a:rPr lang="it-IT" dirty="0">
                <a:solidFill>
                  <a:schemeClr val="tx2"/>
                </a:solidFill>
                <a:latin typeface="Calibri" pitchFamily="34" charset="0"/>
              </a:rPr>
              <a:t>(Allegato A) del </a:t>
            </a:r>
            <a:r>
              <a:rPr lang="it-IT" b="1" dirty="0">
                <a:solidFill>
                  <a:srgbClr val="FF0000"/>
                </a:solidFill>
                <a:latin typeface="Calibri" pitchFamily="34" charset="0"/>
              </a:rPr>
              <a:t>30 aprile 2018</a:t>
            </a:r>
            <a:r>
              <a:rPr lang="it-IT" dirty="0">
                <a:solidFill>
                  <a:schemeClr val="tx2"/>
                </a:solidFill>
                <a:latin typeface="Calibri" pitchFamily="34" charset="0"/>
              </a:rPr>
              <a:t> che ha regolamentato:</a:t>
            </a:r>
          </a:p>
          <a:p>
            <a:pPr marL="893763" lvl="1" indent="-268288" algn="just">
              <a:spcAft>
                <a:spcPts val="600"/>
              </a:spcAft>
              <a:buClr>
                <a:schemeClr val="tx2"/>
              </a:buClr>
              <a:buFont typeface="+mj-lt"/>
              <a:buAutoNum type="alphaLcParenR"/>
            </a:pPr>
            <a:r>
              <a:rPr lang="it-IT" dirty="0">
                <a:solidFill>
                  <a:srgbClr val="FF0000"/>
                </a:solidFill>
                <a:latin typeface="Calibri" pitchFamily="34" charset="0"/>
              </a:rPr>
              <a:t>cosa è</a:t>
            </a:r>
            <a:r>
              <a:rPr lang="it-IT" dirty="0">
                <a:solidFill>
                  <a:schemeClr val="tx2"/>
                </a:solidFill>
                <a:latin typeface="Calibri" pitchFamily="34" charset="0"/>
              </a:rPr>
              <a:t> la FE </a:t>
            </a:r>
            <a:r>
              <a:rPr lang="it-IT" i="1" dirty="0">
                <a:solidFill>
                  <a:schemeClr val="tx2"/>
                </a:solidFill>
                <a:latin typeface="Calibri" pitchFamily="34" charset="0"/>
              </a:rPr>
              <a:t>tra privati</a:t>
            </a:r>
            <a:r>
              <a:rPr lang="it-IT" dirty="0">
                <a:solidFill>
                  <a:schemeClr val="tx2"/>
                </a:solidFill>
                <a:latin typeface="Calibri" pitchFamily="34" charset="0"/>
              </a:rPr>
              <a:t> e qual è il suo </a:t>
            </a:r>
            <a:r>
              <a:rPr lang="it-IT" dirty="0">
                <a:solidFill>
                  <a:srgbClr val="FF0000"/>
                </a:solidFill>
                <a:latin typeface="Calibri" pitchFamily="34" charset="0"/>
              </a:rPr>
              <a:t>contenuto informativo obbligatorio</a:t>
            </a:r>
          </a:p>
          <a:p>
            <a:pPr marL="893763" lvl="1" indent="-268288" algn="just">
              <a:spcAft>
                <a:spcPts val="600"/>
              </a:spcAft>
              <a:buClr>
                <a:schemeClr val="tx2"/>
              </a:buClr>
              <a:buFont typeface="+mj-lt"/>
              <a:buAutoNum type="alphaLcParenR"/>
            </a:pPr>
            <a:r>
              <a:rPr lang="it-IT" dirty="0">
                <a:solidFill>
                  <a:srgbClr val="FF0000"/>
                </a:solidFill>
                <a:latin typeface="Calibri" pitchFamily="34" charset="0"/>
              </a:rPr>
              <a:t>come si trasmette </a:t>
            </a:r>
            <a:r>
              <a:rPr lang="it-IT" dirty="0">
                <a:solidFill>
                  <a:schemeClr val="tx2"/>
                </a:solidFill>
                <a:latin typeface="Calibri" pitchFamily="34" charset="0"/>
              </a:rPr>
              <a:t>la FE al </a:t>
            </a:r>
            <a:r>
              <a:rPr lang="it-IT" dirty="0" err="1">
                <a:solidFill>
                  <a:schemeClr val="tx2"/>
                </a:solidFill>
                <a:latin typeface="Calibri" pitchFamily="34" charset="0"/>
              </a:rPr>
              <a:t>SdI</a:t>
            </a:r>
            <a:r>
              <a:rPr lang="it-IT" dirty="0">
                <a:solidFill>
                  <a:schemeClr val="tx2"/>
                </a:solidFill>
                <a:latin typeface="Calibri" pitchFamily="34" charset="0"/>
              </a:rPr>
              <a:t> e quali </a:t>
            </a:r>
            <a:r>
              <a:rPr lang="it-IT" dirty="0">
                <a:solidFill>
                  <a:srgbClr val="FF0000"/>
                </a:solidFill>
                <a:latin typeface="Calibri" pitchFamily="34" charset="0"/>
              </a:rPr>
              <a:t>controlli</a:t>
            </a:r>
            <a:r>
              <a:rPr lang="it-IT" dirty="0">
                <a:solidFill>
                  <a:schemeClr val="tx2"/>
                </a:solidFill>
                <a:latin typeface="Calibri" pitchFamily="34" charset="0"/>
              </a:rPr>
              <a:t> vengono da questo eseguiti</a:t>
            </a:r>
          </a:p>
          <a:p>
            <a:pPr marL="893763" lvl="1" indent="-268288" algn="just">
              <a:spcAft>
                <a:spcPts val="600"/>
              </a:spcAft>
              <a:buClr>
                <a:schemeClr val="tx2"/>
              </a:buClr>
              <a:buFont typeface="+mj-lt"/>
              <a:buAutoNum type="alphaLcParenR"/>
            </a:pPr>
            <a:r>
              <a:rPr lang="it-IT" dirty="0">
                <a:solidFill>
                  <a:srgbClr val="FF0000"/>
                </a:solidFill>
                <a:latin typeface="Calibri" pitchFamily="34" charset="0"/>
              </a:rPr>
              <a:t>come si riceve </a:t>
            </a:r>
            <a:r>
              <a:rPr lang="it-IT" dirty="0">
                <a:solidFill>
                  <a:schemeClr val="tx2"/>
                </a:solidFill>
                <a:latin typeface="Calibri" pitchFamily="34" charset="0"/>
              </a:rPr>
              <a:t>la FE dal </a:t>
            </a:r>
            <a:r>
              <a:rPr lang="it-IT" dirty="0" err="1">
                <a:solidFill>
                  <a:schemeClr val="tx2"/>
                </a:solidFill>
                <a:latin typeface="Calibri" pitchFamily="34" charset="0"/>
              </a:rPr>
              <a:t>SdI</a:t>
            </a:r>
            <a:endParaRPr lang="it-IT" dirty="0">
              <a:solidFill>
                <a:schemeClr val="tx2"/>
              </a:solidFill>
              <a:latin typeface="Calibri" pitchFamily="34" charset="0"/>
            </a:endParaRPr>
          </a:p>
          <a:p>
            <a:pPr marL="893763" lvl="1" indent="-268288" algn="just">
              <a:spcAft>
                <a:spcPts val="600"/>
              </a:spcAft>
              <a:buClr>
                <a:schemeClr val="tx2"/>
              </a:buClr>
              <a:buFont typeface="+mj-lt"/>
              <a:buAutoNum type="alphaLcParenR"/>
            </a:pPr>
            <a:r>
              <a:rPr lang="it-IT" dirty="0">
                <a:solidFill>
                  <a:schemeClr val="tx2"/>
                </a:solidFill>
                <a:latin typeface="Calibri" pitchFamily="34" charset="0"/>
              </a:rPr>
              <a:t>qual è la </a:t>
            </a:r>
            <a:r>
              <a:rPr lang="it-IT" dirty="0">
                <a:solidFill>
                  <a:srgbClr val="FF0000"/>
                </a:solidFill>
                <a:latin typeface="Calibri" pitchFamily="34" charset="0"/>
              </a:rPr>
              <a:t>data di emissione </a:t>
            </a:r>
            <a:r>
              <a:rPr lang="it-IT" dirty="0">
                <a:solidFill>
                  <a:schemeClr val="tx2"/>
                </a:solidFill>
                <a:latin typeface="Calibri" pitchFamily="34" charset="0"/>
              </a:rPr>
              <a:t>e la </a:t>
            </a:r>
            <a:r>
              <a:rPr lang="it-IT" dirty="0">
                <a:solidFill>
                  <a:srgbClr val="FF0000"/>
                </a:solidFill>
                <a:latin typeface="Calibri" pitchFamily="34" charset="0"/>
              </a:rPr>
              <a:t>data di ricezione</a:t>
            </a:r>
            <a:r>
              <a:rPr lang="it-IT" b="1" dirty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it-IT" dirty="0">
                <a:solidFill>
                  <a:schemeClr val="tx2"/>
                </a:solidFill>
                <a:latin typeface="Calibri" pitchFamily="34" charset="0"/>
              </a:rPr>
              <a:t>della FE</a:t>
            </a:r>
          </a:p>
          <a:p>
            <a:pPr marL="893763" lvl="1" indent="-268288" algn="just">
              <a:spcAft>
                <a:spcPts val="600"/>
              </a:spcAft>
              <a:buFont typeface="+mj-lt"/>
              <a:buAutoNum type="alphaLcParenR"/>
            </a:pPr>
            <a:r>
              <a:rPr lang="it-IT" dirty="0" smtClean="0">
                <a:solidFill>
                  <a:schemeClr val="tx2"/>
                </a:solidFill>
                <a:latin typeface="Calibri" pitchFamily="34" charset="0"/>
              </a:rPr>
              <a:t>le </a:t>
            </a:r>
            <a:r>
              <a:rPr lang="it-IT" dirty="0">
                <a:solidFill>
                  <a:srgbClr val="FF0000"/>
                </a:solidFill>
                <a:latin typeface="Calibri" pitchFamily="34" charset="0"/>
              </a:rPr>
              <a:t>note di variazione </a:t>
            </a:r>
            <a:r>
              <a:rPr lang="it-IT" dirty="0" smtClean="0">
                <a:solidFill>
                  <a:srgbClr val="FF0000"/>
                </a:solidFill>
                <a:latin typeface="Calibri" pitchFamily="34" charset="0"/>
              </a:rPr>
              <a:t>e le autofatture ex </a:t>
            </a:r>
            <a:r>
              <a:rPr lang="it-IT" dirty="0">
                <a:solidFill>
                  <a:srgbClr val="FF0000"/>
                </a:solidFill>
                <a:latin typeface="Calibri" pitchFamily="34" charset="0"/>
              </a:rPr>
              <a:t>art. 6, co. 8, d.Lgs. n. 471/97</a:t>
            </a:r>
          </a:p>
          <a:p>
            <a:pPr marL="893763" lvl="1" indent="-268288" algn="just">
              <a:spcAft>
                <a:spcPts val="600"/>
              </a:spcAft>
              <a:buFont typeface="+mj-lt"/>
              <a:buAutoNum type="alphaLcParenR"/>
            </a:pPr>
            <a:r>
              <a:rPr lang="it-IT" dirty="0">
                <a:solidFill>
                  <a:schemeClr val="tx2"/>
                </a:solidFill>
                <a:latin typeface="Calibri" pitchFamily="34" charset="0"/>
              </a:rPr>
              <a:t>come possono operare gli </a:t>
            </a:r>
            <a:r>
              <a:rPr lang="it-IT" dirty="0">
                <a:solidFill>
                  <a:srgbClr val="FF0000"/>
                </a:solidFill>
                <a:latin typeface="Calibri" pitchFamily="34" charset="0"/>
              </a:rPr>
              <a:t>intermediari</a:t>
            </a:r>
          </a:p>
          <a:p>
            <a:pPr marL="893763" lvl="1" indent="-268288" algn="just">
              <a:spcAft>
                <a:spcPts val="600"/>
              </a:spcAft>
              <a:buFont typeface="+mj-lt"/>
              <a:buAutoNum type="alphaLcParenR"/>
            </a:pPr>
            <a:r>
              <a:rPr lang="it-IT" dirty="0">
                <a:solidFill>
                  <a:schemeClr val="tx2"/>
                </a:solidFill>
                <a:latin typeface="Calibri" pitchFamily="34" charset="0"/>
              </a:rPr>
              <a:t>i </a:t>
            </a:r>
            <a:r>
              <a:rPr lang="it-IT" dirty="0">
                <a:solidFill>
                  <a:srgbClr val="FF0000"/>
                </a:solidFill>
                <a:latin typeface="Calibri" pitchFamily="34" charset="0"/>
              </a:rPr>
              <a:t>servizi offerti dall’AE </a:t>
            </a:r>
            <a:r>
              <a:rPr lang="it-IT" dirty="0">
                <a:solidFill>
                  <a:schemeClr val="tx2"/>
                </a:solidFill>
                <a:latin typeface="Calibri" pitchFamily="34" charset="0"/>
              </a:rPr>
              <a:t>(compreso quello di </a:t>
            </a:r>
            <a:r>
              <a:rPr lang="it-IT" i="1" dirty="0">
                <a:solidFill>
                  <a:srgbClr val="FF0000"/>
                </a:solidFill>
                <a:latin typeface="Calibri" pitchFamily="34" charset="0"/>
              </a:rPr>
              <a:t>conservazione</a:t>
            </a:r>
            <a:r>
              <a:rPr lang="it-IT" dirty="0">
                <a:solidFill>
                  <a:schemeClr val="tx2"/>
                </a:solidFill>
                <a:latin typeface="Calibri" pitchFamily="34" charset="0"/>
              </a:rPr>
              <a:t>) per rendere semplice, pratico e poco oneroso il processo di FE, riducendo il rischio di errori  </a:t>
            </a:r>
          </a:p>
          <a:p>
            <a:pPr lvl="1" algn="just">
              <a:spcAft>
                <a:spcPts val="600"/>
              </a:spcAft>
            </a:pPr>
            <a:endParaRPr lang="it-IT" sz="500" dirty="0">
              <a:solidFill>
                <a:schemeClr val="tx2"/>
              </a:solidFill>
              <a:latin typeface="Calibri" pitchFamily="34" charset="0"/>
            </a:endParaRPr>
          </a:p>
          <a:p>
            <a:pPr marL="631825" lvl="1" indent="-174625" algn="just">
              <a:spcAft>
                <a:spcPts val="600"/>
              </a:spcAft>
              <a:buFont typeface="Arial" charset="0"/>
              <a:buChar char="•"/>
            </a:pPr>
            <a:r>
              <a:rPr lang="it-IT" b="1" dirty="0">
                <a:solidFill>
                  <a:srgbClr val="FF0000"/>
                </a:solidFill>
                <a:latin typeface="Calibri" pitchFamily="34" charset="0"/>
              </a:rPr>
              <a:t>Circolare 8/E </a:t>
            </a:r>
            <a:r>
              <a:rPr lang="it-IT" b="1" dirty="0" err="1">
                <a:solidFill>
                  <a:srgbClr val="FF0000"/>
                </a:solidFill>
                <a:latin typeface="Calibri" pitchFamily="34" charset="0"/>
              </a:rPr>
              <a:t>e</a:t>
            </a:r>
            <a:r>
              <a:rPr lang="it-IT" b="1" dirty="0">
                <a:solidFill>
                  <a:srgbClr val="FF0000"/>
                </a:solidFill>
                <a:latin typeface="Calibri" pitchFamily="34" charset="0"/>
              </a:rPr>
              <a:t> 13/E rispettivamente del 30.04.18 e del 2.07.18 </a:t>
            </a:r>
            <a:r>
              <a:rPr lang="it-IT" dirty="0">
                <a:solidFill>
                  <a:schemeClr val="tx2"/>
                </a:solidFill>
                <a:latin typeface="Calibri" pitchFamily="34" charset="0"/>
              </a:rPr>
              <a:t>contenenti, tra gli altri, chiarimenti interpretativi sull’</a:t>
            </a:r>
            <a:r>
              <a:rPr lang="it-IT" b="1" dirty="0">
                <a:solidFill>
                  <a:srgbClr val="FF0000"/>
                </a:solidFill>
                <a:latin typeface="Calibri" pitchFamily="34" charset="0"/>
              </a:rPr>
              <a:t>ambito oggettivo e soggettivo</a:t>
            </a:r>
            <a:r>
              <a:rPr lang="it-IT" dirty="0">
                <a:solidFill>
                  <a:schemeClr val="tx2"/>
                </a:solidFill>
                <a:latin typeface="Calibri" pitchFamily="34" charset="0"/>
              </a:rPr>
              <a:t> di applicazione dell’obbligo di </a:t>
            </a:r>
            <a:r>
              <a:rPr lang="it-IT" b="1" dirty="0">
                <a:solidFill>
                  <a:srgbClr val="FF0000"/>
                </a:solidFill>
                <a:latin typeface="Calibri" pitchFamily="34" charset="0"/>
              </a:rPr>
              <a:t>fatturazione elettronica (via </a:t>
            </a:r>
            <a:r>
              <a:rPr lang="it-IT" b="1" dirty="0" err="1">
                <a:solidFill>
                  <a:srgbClr val="FF0000"/>
                </a:solidFill>
                <a:latin typeface="Calibri" pitchFamily="34" charset="0"/>
              </a:rPr>
              <a:t>SdI</a:t>
            </a:r>
            <a:r>
              <a:rPr lang="it-IT" b="1" dirty="0">
                <a:solidFill>
                  <a:srgbClr val="FF0000"/>
                </a:solidFill>
                <a:latin typeface="Calibri" pitchFamily="34" charset="0"/>
              </a:rPr>
              <a:t>) anticipato al 1° luglio 2018</a:t>
            </a:r>
          </a:p>
        </p:txBody>
      </p:sp>
      <p:sp>
        <p:nvSpPr>
          <p:cNvPr id="17410" name="Rectangle 5"/>
          <p:cNvSpPr>
            <a:spLocks noChangeArrowheads="1"/>
          </p:cNvSpPr>
          <p:nvPr/>
        </p:nvSpPr>
        <p:spPr bwMode="auto">
          <a:xfrm>
            <a:off x="144463" y="44624"/>
            <a:ext cx="8891587" cy="7445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it-IT" sz="3200" b="1" dirty="0">
                <a:latin typeface="Verdana" pitchFamily="34" charset="0"/>
              </a:rPr>
              <a:t>QUADRO REGOLAMENTARE</a:t>
            </a:r>
          </a:p>
        </p:txBody>
      </p:sp>
      <p:sp>
        <p:nvSpPr>
          <p:cNvPr id="4" name="Rettangolo 5"/>
          <p:cNvSpPr>
            <a:spLocks noChangeArrowheads="1"/>
          </p:cNvSpPr>
          <p:nvPr/>
        </p:nvSpPr>
        <p:spPr bwMode="auto">
          <a:xfrm>
            <a:off x="216471" y="5733256"/>
            <a:ext cx="8748017" cy="923330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lvl="1" algn="just">
              <a:spcAft>
                <a:spcPts val="0"/>
              </a:spcAft>
            </a:pPr>
            <a:r>
              <a:rPr lang="it-IT" dirty="0">
                <a:solidFill>
                  <a:schemeClr val="tx2"/>
                </a:solidFill>
                <a:latin typeface="Calibri" pitchFamily="34" charset="0"/>
              </a:rPr>
              <a:t>Quanto regolamentato e chiarito </a:t>
            </a:r>
            <a:r>
              <a:rPr lang="it-IT" b="1" dirty="0">
                <a:solidFill>
                  <a:srgbClr val="FF0000"/>
                </a:solidFill>
                <a:latin typeface="Calibri" pitchFamily="34" charset="0"/>
              </a:rPr>
              <a:t>recepisce le proposte che sono - ufficialmente - pervenute al MEF e all’Agenzia delle entrate dal Forum sulla FE</a:t>
            </a:r>
            <a:r>
              <a:rPr lang="it-IT" dirty="0">
                <a:solidFill>
                  <a:schemeClr val="tx2"/>
                </a:solidFill>
                <a:latin typeface="Calibri" pitchFamily="34" charset="0"/>
              </a:rPr>
              <a:t>, nonché </a:t>
            </a:r>
            <a:r>
              <a:rPr lang="it-IT" b="1" dirty="0">
                <a:solidFill>
                  <a:srgbClr val="FF0000"/>
                </a:solidFill>
                <a:latin typeface="Calibri" pitchFamily="34" charset="0"/>
              </a:rPr>
              <a:t>dalle associazioni </a:t>
            </a:r>
            <a:r>
              <a:rPr lang="it-IT" dirty="0">
                <a:solidFill>
                  <a:schemeClr val="tx2"/>
                </a:solidFill>
                <a:latin typeface="Calibri" pitchFamily="34" charset="0"/>
              </a:rPr>
              <a:t>e </a:t>
            </a:r>
            <a:r>
              <a:rPr lang="it-IT" b="1" dirty="0">
                <a:solidFill>
                  <a:srgbClr val="FF0000"/>
                </a:solidFill>
                <a:latin typeface="Calibri" pitchFamily="34" charset="0"/>
              </a:rPr>
              <a:t>dagli operatori</a:t>
            </a:r>
            <a:r>
              <a:rPr lang="it-IT" dirty="0">
                <a:solidFill>
                  <a:schemeClr val="tx2"/>
                </a:solidFill>
                <a:latin typeface="Calibri" pitchFamily="34" charset="0"/>
              </a:rPr>
              <a:t> che hanno fornito i loro contributi.</a:t>
            </a:r>
          </a:p>
        </p:txBody>
      </p:sp>
    </p:spTree>
    <p:extLst>
      <p:ext uri="{BB962C8B-B14F-4D97-AF65-F5344CB8AC3E}">
        <p14:creationId xmlns:p14="http://schemas.microsoft.com/office/powerpoint/2010/main" val="3161318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="" xmlns:a16="http://schemas.microsoft.com/office/drawing/2014/main" id="{426739B9-F7A3-2045-8C13-5ECE49853FD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760370"/>
            <a:ext cx="9144000" cy="4764974"/>
          </a:xfrm>
          <a:prstGeom prst="rect">
            <a:avLst/>
          </a:prstGeom>
        </p:spPr>
      </p:pic>
      <p:sp>
        <p:nvSpPr>
          <p:cNvPr id="3" name="Rectangle 5">
            <a:extLst>
              <a:ext uri="{FF2B5EF4-FFF2-40B4-BE49-F238E27FC236}">
                <a16:creationId xmlns="" xmlns:a16="http://schemas.microsoft.com/office/drawing/2014/main" id="{26B7544D-7D29-D941-AAA2-A0781A744D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463" y="44624"/>
            <a:ext cx="8891587" cy="10801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lnSpc>
                <a:spcPct val="150000"/>
              </a:lnSpc>
            </a:pPr>
            <a:r>
              <a:rPr lang="it-IT" sz="3200" b="1" dirty="0">
                <a:solidFill>
                  <a:schemeClr val="tx2"/>
                </a:solidFill>
                <a:latin typeface="Verdana" pitchFamily="34" charset="0"/>
              </a:rPr>
              <a:t>PORTALE </a:t>
            </a:r>
            <a:r>
              <a:rPr lang="it-IT" sz="3200" b="1" i="1" dirty="0">
                <a:solidFill>
                  <a:srgbClr val="FF0000"/>
                </a:solidFill>
                <a:latin typeface="Verdana" pitchFamily="34" charset="0"/>
              </a:rPr>
              <a:t>FATTURE E CORRISPETTVI</a:t>
            </a:r>
          </a:p>
          <a:p>
            <a:pPr algn="ctr">
              <a:lnSpc>
                <a:spcPct val="150000"/>
              </a:lnSpc>
            </a:pPr>
            <a:r>
              <a:rPr lang="it-IT" sz="2000" b="1" i="1" dirty="0">
                <a:solidFill>
                  <a:srgbClr val="FF0000"/>
                </a:solidFill>
                <a:latin typeface="Verdana" pitchFamily="34" charset="0"/>
              </a:rPr>
              <a:t>INFORMAZIONI E ASSISTENZA</a:t>
            </a:r>
          </a:p>
        </p:txBody>
      </p:sp>
      <p:cxnSp>
        <p:nvCxnSpPr>
          <p:cNvPr id="5" name="Connettore 2 4">
            <a:extLst>
              <a:ext uri="{FF2B5EF4-FFF2-40B4-BE49-F238E27FC236}">
                <a16:creationId xmlns="" xmlns:a16="http://schemas.microsoft.com/office/drawing/2014/main" id="{C745AAC0-5892-F14D-A1A7-085EE351B399}"/>
              </a:ext>
            </a:extLst>
          </p:cNvPr>
          <p:cNvCxnSpPr/>
          <p:nvPr/>
        </p:nvCxnSpPr>
        <p:spPr>
          <a:xfrm>
            <a:off x="4716016" y="1268760"/>
            <a:ext cx="3312368" cy="64807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0288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="" xmlns:a16="http://schemas.microsoft.com/office/drawing/2014/main" id="{99C98CEB-88C4-C443-BBE3-DCE1A15816D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633675"/>
            <a:ext cx="9144000" cy="4963677"/>
          </a:xfrm>
          <a:prstGeom prst="rect">
            <a:avLst/>
          </a:prstGeom>
        </p:spPr>
      </p:pic>
      <p:sp>
        <p:nvSpPr>
          <p:cNvPr id="3" name="Rectangle 5">
            <a:extLst>
              <a:ext uri="{FF2B5EF4-FFF2-40B4-BE49-F238E27FC236}">
                <a16:creationId xmlns="" xmlns:a16="http://schemas.microsoft.com/office/drawing/2014/main" id="{08FF58FA-BD0B-D54C-89AE-2F468A0C06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463" y="44624"/>
            <a:ext cx="8891587" cy="10801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lnSpc>
                <a:spcPct val="150000"/>
              </a:lnSpc>
            </a:pPr>
            <a:r>
              <a:rPr lang="it-IT" sz="3200" b="1" dirty="0">
                <a:solidFill>
                  <a:schemeClr val="tx2"/>
                </a:solidFill>
                <a:latin typeface="Verdana" pitchFamily="34" charset="0"/>
              </a:rPr>
              <a:t>PORTALE </a:t>
            </a:r>
            <a:r>
              <a:rPr lang="it-IT" sz="3200" b="1" i="1" dirty="0">
                <a:solidFill>
                  <a:srgbClr val="FF0000"/>
                </a:solidFill>
                <a:latin typeface="Verdana" pitchFamily="34" charset="0"/>
              </a:rPr>
              <a:t>FATTURE E CORRISPETTVI</a:t>
            </a:r>
          </a:p>
          <a:p>
            <a:pPr algn="ctr">
              <a:lnSpc>
                <a:spcPct val="150000"/>
              </a:lnSpc>
            </a:pPr>
            <a:r>
              <a:rPr lang="it-IT" sz="2000" b="1" i="1" dirty="0">
                <a:solidFill>
                  <a:srgbClr val="FF0000"/>
                </a:solidFill>
                <a:latin typeface="Verdana" pitchFamily="34" charset="0"/>
              </a:rPr>
              <a:t>INFORMAZIONI E ASSISTENZA</a:t>
            </a:r>
          </a:p>
        </p:txBody>
      </p:sp>
      <p:cxnSp>
        <p:nvCxnSpPr>
          <p:cNvPr id="4" name="Connettore 2 3">
            <a:extLst>
              <a:ext uri="{FF2B5EF4-FFF2-40B4-BE49-F238E27FC236}">
                <a16:creationId xmlns="" xmlns:a16="http://schemas.microsoft.com/office/drawing/2014/main" id="{0428207F-04AA-0E4F-BF6C-FCDAF863FB54}"/>
              </a:ext>
            </a:extLst>
          </p:cNvPr>
          <p:cNvCxnSpPr>
            <a:cxnSpLocks/>
          </p:cNvCxnSpPr>
          <p:nvPr/>
        </p:nvCxnSpPr>
        <p:spPr>
          <a:xfrm flipH="1">
            <a:off x="1763688" y="1137437"/>
            <a:ext cx="2736304" cy="265160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ttore 2 5">
            <a:extLst>
              <a:ext uri="{FF2B5EF4-FFF2-40B4-BE49-F238E27FC236}">
                <a16:creationId xmlns="" xmlns:a16="http://schemas.microsoft.com/office/drawing/2014/main" id="{C54AE7AF-EDE3-244D-B382-805B9F19A1D0}"/>
              </a:ext>
            </a:extLst>
          </p:cNvPr>
          <p:cNvCxnSpPr>
            <a:cxnSpLocks/>
          </p:cNvCxnSpPr>
          <p:nvPr/>
        </p:nvCxnSpPr>
        <p:spPr>
          <a:xfrm>
            <a:off x="4499992" y="1124744"/>
            <a:ext cx="2232248" cy="410445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2144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>
            <a:extLst>
              <a:ext uri="{FF2B5EF4-FFF2-40B4-BE49-F238E27FC236}">
                <a16:creationId xmlns="" xmlns:a16="http://schemas.microsoft.com/office/drawing/2014/main" id="{08FF58FA-BD0B-D54C-89AE-2F468A0C06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463" y="44624"/>
            <a:ext cx="8891587" cy="10801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lnSpc>
                <a:spcPct val="150000"/>
              </a:lnSpc>
            </a:pPr>
            <a:r>
              <a:rPr lang="it-IT" sz="3200" b="1" dirty="0">
                <a:solidFill>
                  <a:schemeClr val="tx2"/>
                </a:solidFill>
                <a:latin typeface="Verdana" pitchFamily="34" charset="0"/>
              </a:rPr>
              <a:t>PORTALE </a:t>
            </a:r>
            <a:r>
              <a:rPr lang="it-IT" sz="3200" b="1" i="1" dirty="0">
                <a:solidFill>
                  <a:srgbClr val="FF0000"/>
                </a:solidFill>
                <a:latin typeface="Verdana" pitchFamily="34" charset="0"/>
              </a:rPr>
              <a:t>FATTURE E CORRISPETTVI</a:t>
            </a:r>
          </a:p>
          <a:p>
            <a:pPr algn="ctr">
              <a:lnSpc>
                <a:spcPct val="150000"/>
              </a:lnSpc>
            </a:pPr>
            <a:r>
              <a:rPr lang="it-IT" sz="2000" b="1" i="1" dirty="0">
                <a:solidFill>
                  <a:srgbClr val="FF0000"/>
                </a:solidFill>
                <a:latin typeface="Verdana" pitchFamily="34" charset="0"/>
              </a:rPr>
              <a:t>INFORMAZIONI E </a:t>
            </a:r>
            <a:r>
              <a:rPr lang="it-IT" sz="2000" b="1" i="1" dirty="0" smtClean="0">
                <a:solidFill>
                  <a:srgbClr val="FF0000"/>
                </a:solidFill>
                <a:latin typeface="Verdana" pitchFamily="34" charset="0"/>
              </a:rPr>
              <a:t>ASSISTENZA – SEZIONE FAQ</a:t>
            </a:r>
            <a:endParaRPr lang="it-IT" sz="2000" b="1" i="1" dirty="0">
              <a:solidFill>
                <a:srgbClr val="FF0000"/>
              </a:solidFill>
              <a:latin typeface="Verdana" pitchFamily="34" charset="0"/>
            </a:endParaRPr>
          </a:p>
        </p:txBody>
      </p:sp>
      <p:pic>
        <p:nvPicPr>
          <p:cNvPr id="5" name="Immagine 4" descr="Ritaglio schermata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377" y="1412776"/>
            <a:ext cx="8640960" cy="482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419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="" xmlns:a16="http://schemas.microsoft.com/office/drawing/2014/main" id="{4569C9A0-2208-7843-B041-7E5E6D72F94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387" y="1052736"/>
            <a:ext cx="5504762" cy="212480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97CE8A66-D822-6B4E-8803-C458375732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463" y="44624"/>
            <a:ext cx="8891587" cy="7445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it-IT" sz="3200" b="1" dirty="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+mj-cs"/>
              </a:rPr>
              <a:t>PORTALE</a:t>
            </a:r>
            <a:r>
              <a:rPr lang="it-IT" sz="3200" b="1" dirty="0">
                <a:latin typeface="Verdana" pitchFamily="34" charset="0"/>
                <a:ea typeface="Verdana" pitchFamily="34" charset="0"/>
                <a:cs typeface="+mj-cs"/>
              </a:rPr>
              <a:t> </a:t>
            </a:r>
            <a:r>
              <a:rPr lang="it-IT" sz="3200" b="1" dirty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+mj-cs"/>
              </a:rPr>
              <a:t>FATTURE E CORRISPETTVI</a:t>
            </a:r>
          </a:p>
          <a:p>
            <a:pPr algn="ctr">
              <a:spcBef>
                <a:spcPct val="0"/>
              </a:spcBef>
            </a:pPr>
            <a:r>
              <a:rPr lang="it-IT" sz="2000" b="1" dirty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+mj-cs"/>
              </a:rPr>
              <a:t>COME SI ACCEDE</a:t>
            </a:r>
          </a:p>
        </p:txBody>
      </p:sp>
      <p:sp>
        <p:nvSpPr>
          <p:cNvPr id="7" name="Rettangolo 6">
            <a:extLst>
              <a:ext uri="{FF2B5EF4-FFF2-40B4-BE49-F238E27FC236}">
                <a16:creationId xmlns="" xmlns:a16="http://schemas.microsoft.com/office/drawing/2014/main" id="{71E58C8C-A171-A848-A3A7-0841088B06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56507" y="902029"/>
            <a:ext cx="2311686" cy="738664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lvl="1" algn="just">
              <a:spcAft>
                <a:spcPts val="600"/>
              </a:spcAft>
            </a:pPr>
            <a:r>
              <a:rPr lang="it-IT" sz="1400" dirty="0">
                <a:solidFill>
                  <a:srgbClr val="1F497D"/>
                </a:solidFill>
                <a:latin typeface="Calibri" pitchFamily="34" charset="0"/>
              </a:rPr>
              <a:t>Link di accesso sulla home page del sito AE (fine pagina a destra)</a:t>
            </a:r>
          </a:p>
        </p:txBody>
      </p:sp>
      <p:cxnSp>
        <p:nvCxnSpPr>
          <p:cNvPr id="8" name="Connettore 2 7">
            <a:extLst>
              <a:ext uri="{FF2B5EF4-FFF2-40B4-BE49-F238E27FC236}">
                <a16:creationId xmlns="" xmlns:a16="http://schemas.microsoft.com/office/drawing/2014/main" id="{843F7C46-E9A7-7B41-988F-F52992F81616}"/>
              </a:ext>
            </a:extLst>
          </p:cNvPr>
          <p:cNvCxnSpPr>
            <a:cxnSpLocks/>
            <a:stCxn id="7" idx="2"/>
          </p:cNvCxnSpPr>
          <p:nvPr/>
        </p:nvCxnSpPr>
        <p:spPr>
          <a:xfrm flipH="1">
            <a:off x="5366768" y="1640693"/>
            <a:ext cx="1945582" cy="62012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ttangolo 8">
            <a:extLst>
              <a:ext uri="{FF2B5EF4-FFF2-40B4-BE49-F238E27FC236}">
                <a16:creationId xmlns="" xmlns:a16="http://schemas.microsoft.com/office/drawing/2014/main" id="{5E280FE8-3A5A-B04B-AC46-EF622623BB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544" y="4298152"/>
            <a:ext cx="2232248" cy="738664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lvl="1" algn="just">
              <a:spcAft>
                <a:spcPts val="600"/>
              </a:spcAft>
            </a:pPr>
            <a:r>
              <a:rPr lang="it-IT" sz="1400" dirty="0">
                <a:solidFill>
                  <a:srgbClr val="1F497D"/>
                </a:solidFill>
                <a:latin typeface="Calibri" pitchFamily="34" charset="0"/>
              </a:rPr>
              <a:t>Accesso al portale mediante SPID, CNS, credenziali </a:t>
            </a:r>
            <a:r>
              <a:rPr lang="it-IT" sz="1400" dirty="0" err="1">
                <a:solidFill>
                  <a:srgbClr val="1F497D"/>
                </a:solidFill>
                <a:latin typeface="Calibri" pitchFamily="34" charset="0"/>
              </a:rPr>
              <a:t>Entratel</a:t>
            </a:r>
            <a:r>
              <a:rPr lang="it-IT" sz="1400" dirty="0">
                <a:solidFill>
                  <a:srgbClr val="1F497D"/>
                </a:solidFill>
                <a:latin typeface="Calibri" pitchFamily="34" charset="0"/>
              </a:rPr>
              <a:t>/</a:t>
            </a:r>
            <a:r>
              <a:rPr lang="it-IT" sz="1400" dirty="0" err="1">
                <a:solidFill>
                  <a:srgbClr val="1F497D"/>
                </a:solidFill>
                <a:latin typeface="Calibri" pitchFamily="34" charset="0"/>
              </a:rPr>
              <a:t>Fisconline</a:t>
            </a:r>
            <a:endParaRPr lang="it-IT" sz="1400" dirty="0">
              <a:solidFill>
                <a:srgbClr val="1F497D"/>
              </a:solidFill>
              <a:latin typeface="Calibri" pitchFamily="34" charset="0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="" xmlns:a16="http://schemas.microsoft.com/office/drawing/2014/main" id="{0914DDD0-2A24-4C46-9245-BE84E7FFE2D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84376" y="3573016"/>
            <a:ext cx="5724128" cy="2982865"/>
          </a:xfrm>
          <a:prstGeom prst="rect">
            <a:avLst/>
          </a:prstGeom>
        </p:spPr>
      </p:pic>
      <p:cxnSp>
        <p:nvCxnSpPr>
          <p:cNvPr id="10" name="Connettore 2 9">
            <a:extLst>
              <a:ext uri="{FF2B5EF4-FFF2-40B4-BE49-F238E27FC236}">
                <a16:creationId xmlns="" xmlns:a16="http://schemas.microsoft.com/office/drawing/2014/main" id="{9F160BA8-98B1-D046-A58C-AC7DBDE0A945}"/>
              </a:ext>
            </a:extLst>
          </p:cNvPr>
          <p:cNvCxnSpPr>
            <a:cxnSpLocks/>
          </p:cNvCxnSpPr>
          <p:nvPr/>
        </p:nvCxnSpPr>
        <p:spPr>
          <a:xfrm>
            <a:off x="2699792" y="4797152"/>
            <a:ext cx="2448272" cy="5209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3928B3-100C-4481-8308-50289CA33999}" type="slidenum">
              <a:rPr lang="it-IT" smtClean="0"/>
              <a:pPr>
                <a:defRPr/>
              </a:pPr>
              <a:t>23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5923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>
            <a:extLst>
              <a:ext uri="{FF2B5EF4-FFF2-40B4-BE49-F238E27FC236}">
                <a16:creationId xmlns="" xmlns:a16="http://schemas.microsoft.com/office/drawing/2014/main" id="{D252A00C-B8BB-F249-9139-E97403D083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463" y="44624"/>
            <a:ext cx="8891587" cy="7445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/>
          <a:p>
            <a:pPr>
              <a:spcBef>
                <a:spcPct val="0"/>
              </a:spcBef>
            </a:pPr>
            <a:r>
              <a:rPr lang="it-IT" sz="5100" b="1" dirty="0">
                <a:solidFill>
                  <a:schemeClr val="tx2"/>
                </a:solidFill>
                <a:latin typeface="Verdana" pitchFamily="34" charset="0"/>
                <a:ea typeface="Verdana" pitchFamily="34" charset="0"/>
              </a:rPr>
              <a:t>PORTALE</a:t>
            </a:r>
            <a:r>
              <a:rPr lang="it-IT" sz="5100" b="1" dirty="0">
                <a:latin typeface="Verdana" pitchFamily="34" charset="0"/>
                <a:ea typeface="Verdana" pitchFamily="34" charset="0"/>
              </a:rPr>
              <a:t> </a:t>
            </a:r>
            <a:r>
              <a:rPr lang="it-IT" sz="5100" b="1" dirty="0">
                <a:solidFill>
                  <a:srgbClr val="FF0000"/>
                </a:solidFill>
                <a:latin typeface="Verdana" pitchFamily="34" charset="0"/>
                <a:ea typeface="Verdana" pitchFamily="34" charset="0"/>
              </a:rPr>
              <a:t>FATTURE E CORRISPETTVI</a:t>
            </a:r>
          </a:p>
          <a:p>
            <a:pPr algn="ctr">
              <a:spcBef>
                <a:spcPct val="0"/>
              </a:spcBef>
            </a:pPr>
            <a:r>
              <a:rPr lang="it-IT" sz="3200" b="1" i="1" dirty="0">
                <a:solidFill>
                  <a:srgbClr val="FF0000"/>
                </a:solidFill>
                <a:latin typeface="Verdana" pitchFamily="34" charset="0"/>
                <a:ea typeface="Verdana" pitchFamily="34" charset="0"/>
              </a:rPr>
              <a:t>COME SI ACCEDE</a:t>
            </a:r>
          </a:p>
        </p:txBody>
      </p:sp>
      <p:grpSp>
        <p:nvGrpSpPr>
          <p:cNvPr id="14" name="Gruppo 13"/>
          <p:cNvGrpSpPr/>
          <p:nvPr/>
        </p:nvGrpSpPr>
        <p:grpSpPr>
          <a:xfrm>
            <a:off x="179512" y="1196752"/>
            <a:ext cx="8712000" cy="5251400"/>
            <a:chOff x="179512" y="1196752"/>
            <a:chExt cx="8712000" cy="5251400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1196752"/>
              <a:ext cx="8712000" cy="5251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Rettangolo 3"/>
            <p:cNvSpPr/>
            <p:nvPr/>
          </p:nvSpPr>
          <p:spPr>
            <a:xfrm>
              <a:off x="5652120" y="3374777"/>
              <a:ext cx="1440160" cy="84631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2C3A72-D607-4A7C-932C-93B6CC831BAA}" type="slidenum">
              <a:rPr lang="it-IT" smtClean="0"/>
              <a:pPr>
                <a:defRPr/>
              </a:pPr>
              <a:t>24</a:t>
            </a:fld>
            <a:endParaRPr lang="it-IT"/>
          </a:p>
        </p:txBody>
      </p:sp>
      <p:sp>
        <p:nvSpPr>
          <p:cNvPr id="5" name="Rettangolo 4">
            <a:extLst>
              <a:ext uri="{FF2B5EF4-FFF2-40B4-BE49-F238E27FC236}">
                <a16:creationId xmlns="" xmlns:a16="http://schemas.microsoft.com/office/drawing/2014/main" id="{E66A9AA9-8386-1649-845D-DB5D1D52A3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736" y="4940731"/>
            <a:ext cx="2160000" cy="738664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lvl="1" algn="just">
              <a:spcAft>
                <a:spcPts val="600"/>
              </a:spcAft>
            </a:pPr>
            <a:r>
              <a:rPr lang="it-IT" sz="1400" dirty="0" smtClean="0">
                <a:solidFill>
                  <a:srgbClr val="1F497D"/>
                </a:solidFill>
                <a:latin typeface="Calibri" pitchFamily="34" charset="0"/>
              </a:rPr>
              <a:t>se </a:t>
            </a:r>
            <a:r>
              <a:rPr lang="it-IT" sz="1400" dirty="0">
                <a:solidFill>
                  <a:srgbClr val="1F497D"/>
                </a:solidFill>
                <a:latin typeface="Calibri" pitchFamily="34" charset="0"/>
              </a:rPr>
              <a:t>si vuole accedere ai servizi relativi alla </a:t>
            </a:r>
            <a:r>
              <a:rPr lang="it-IT" sz="1400" dirty="0" smtClean="0">
                <a:solidFill>
                  <a:srgbClr val="FF0000"/>
                </a:solidFill>
                <a:latin typeface="Calibri" pitchFamily="34" charset="0"/>
              </a:rPr>
              <a:t>propria </a:t>
            </a:r>
            <a:r>
              <a:rPr lang="it-IT" sz="1400" dirty="0">
                <a:solidFill>
                  <a:srgbClr val="FF0000"/>
                </a:solidFill>
                <a:latin typeface="Calibri" pitchFamily="34" charset="0"/>
              </a:rPr>
              <a:t>partita </a:t>
            </a:r>
            <a:r>
              <a:rPr lang="it-IT" sz="1400" dirty="0" smtClean="0">
                <a:solidFill>
                  <a:srgbClr val="FF0000"/>
                </a:solidFill>
                <a:latin typeface="Calibri" pitchFamily="34" charset="0"/>
              </a:rPr>
              <a:t>IVA</a:t>
            </a:r>
            <a:endParaRPr lang="it-IT" sz="1400" dirty="0">
              <a:solidFill>
                <a:srgbClr val="1F497D"/>
              </a:solidFill>
              <a:latin typeface="Calibri" pitchFamily="34" charset="0"/>
            </a:endParaRPr>
          </a:p>
        </p:txBody>
      </p:sp>
      <p:cxnSp>
        <p:nvCxnSpPr>
          <p:cNvPr id="6" name="Connettore 2 5">
            <a:extLst>
              <a:ext uri="{FF2B5EF4-FFF2-40B4-BE49-F238E27FC236}">
                <a16:creationId xmlns="" xmlns:a16="http://schemas.microsoft.com/office/drawing/2014/main" id="{5B683F7B-8D5C-A247-ADC1-74F32CAB952D}"/>
              </a:ext>
            </a:extLst>
          </p:cNvPr>
          <p:cNvCxnSpPr>
            <a:cxnSpLocks/>
            <a:stCxn id="5" idx="0"/>
          </p:cNvCxnSpPr>
          <p:nvPr/>
        </p:nvCxnSpPr>
        <p:spPr>
          <a:xfrm flipH="1" flipV="1">
            <a:off x="755576" y="4184140"/>
            <a:ext cx="360160" cy="75659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ttangolo 6">
            <a:extLst>
              <a:ext uri="{FF2B5EF4-FFF2-40B4-BE49-F238E27FC236}">
                <a16:creationId xmlns="" xmlns:a16="http://schemas.microsoft.com/office/drawing/2014/main" id="{E66A9AA9-8386-1649-845D-DB5D1D52A3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50118" y="4833010"/>
            <a:ext cx="2160000" cy="954107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lvl="1" algn="just">
              <a:spcAft>
                <a:spcPts val="600"/>
              </a:spcAft>
            </a:pPr>
            <a:r>
              <a:rPr lang="it-IT" sz="1400" dirty="0" smtClean="0">
                <a:solidFill>
                  <a:srgbClr val="1F497D"/>
                </a:solidFill>
                <a:latin typeface="Calibri" pitchFamily="34" charset="0"/>
              </a:rPr>
              <a:t>se </a:t>
            </a:r>
            <a:r>
              <a:rPr lang="it-IT" sz="1400" dirty="0">
                <a:solidFill>
                  <a:srgbClr val="1F497D"/>
                </a:solidFill>
                <a:latin typeface="Calibri" pitchFamily="34" charset="0"/>
              </a:rPr>
              <a:t>si è stati incaricati ad </a:t>
            </a:r>
            <a:r>
              <a:rPr lang="it-IT" sz="1400" dirty="0">
                <a:solidFill>
                  <a:srgbClr val="FF0000"/>
                </a:solidFill>
                <a:latin typeface="Calibri" pitchFamily="34" charset="0"/>
              </a:rPr>
              <a:t>operare per conto dell’azienda per cui si </a:t>
            </a:r>
            <a:r>
              <a:rPr lang="it-IT" sz="1400" dirty="0" smtClean="0">
                <a:solidFill>
                  <a:srgbClr val="FF0000"/>
                </a:solidFill>
                <a:latin typeface="Calibri" pitchFamily="34" charset="0"/>
              </a:rPr>
              <a:t>lavora</a:t>
            </a:r>
            <a:endParaRPr lang="it-IT" sz="1400" dirty="0">
              <a:solidFill>
                <a:srgbClr val="1F497D"/>
              </a:solidFill>
              <a:latin typeface="Calibri" pitchFamily="34" charset="0"/>
            </a:endParaRPr>
          </a:p>
        </p:txBody>
      </p:sp>
      <p:sp>
        <p:nvSpPr>
          <p:cNvPr id="8" name="Rettangolo 7">
            <a:extLst>
              <a:ext uri="{FF2B5EF4-FFF2-40B4-BE49-F238E27FC236}">
                <a16:creationId xmlns="" xmlns:a16="http://schemas.microsoft.com/office/drawing/2014/main" id="{E66A9AA9-8386-1649-845D-DB5D1D52A3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0072" y="4729256"/>
            <a:ext cx="2160000" cy="1384995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lvl="1" algn="just">
              <a:spcAft>
                <a:spcPts val="600"/>
              </a:spcAft>
            </a:pPr>
            <a:r>
              <a:rPr lang="it-IT" sz="1400" dirty="0">
                <a:solidFill>
                  <a:srgbClr val="1F497D"/>
                </a:solidFill>
                <a:latin typeface="Calibri" pitchFamily="34" charset="0"/>
              </a:rPr>
              <a:t>s</a:t>
            </a:r>
            <a:r>
              <a:rPr lang="it-IT" sz="1400" dirty="0" smtClean="0">
                <a:solidFill>
                  <a:srgbClr val="1F497D"/>
                </a:solidFill>
                <a:latin typeface="Calibri" pitchFamily="34" charset="0"/>
              </a:rPr>
              <a:t>e </a:t>
            </a:r>
            <a:r>
              <a:rPr lang="it-IT" sz="1400" dirty="0">
                <a:solidFill>
                  <a:srgbClr val="1F497D"/>
                </a:solidFill>
                <a:latin typeface="Calibri" pitchFamily="34" charset="0"/>
              </a:rPr>
              <a:t>si </a:t>
            </a:r>
            <a:r>
              <a:rPr lang="it-IT" sz="1400" dirty="0" smtClean="0">
                <a:solidFill>
                  <a:srgbClr val="1F497D"/>
                </a:solidFill>
                <a:latin typeface="Calibri" pitchFamily="34" charset="0"/>
              </a:rPr>
              <a:t>è </a:t>
            </a:r>
            <a:r>
              <a:rPr lang="it-IT" sz="1400" dirty="0">
                <a:solidFill>
                  <a:srgbClr val="1F497D"/>
                </a:solidFill>
                <a:latin typeface="Calibri" pitchFamily="34" charset="0"/>
              </a:rPr>
              <a:t>ricevuta una </a:t>
            </a:r>
            <a:r>
              <a:rPr lang="it-IT" sz="1400" dirty="0">
                <a:solidFill>
                  <a:srgbClr val="FF0000"/>
                </a:solidFill>
                <a:latin typeface="Calibri" pitchFamily="34" charset="0"/>
              </a:rPr>
              <a:t>delega come intermediario </a:t>
            </a:r>
            <a:r>
              <a:rPr lang="it-IT" sz="1400" dirty="0">
                <a:solidFill>
                  <a:srgbClr val="1F497D"/>
                </a:solidFill>
                <a:latin typeface="Calibri" pitchFamily="34" charset="0"/>
              </a:rPr>
              <a:t>(art. 3, comma 3, del </a:t>
            </a:r>
            <a:r>
              <a:rPr lang="it-IT" sz="1400" dirty="0" err="1">
                <a:solidFill>
                  <a:srgbClr val="1F497D"/>
                </a:solidFill>
                <a:latin typeface="Calibri" pitchFamily="34" charset="0"/>
              </a:rPr>
              <a:t>d.P.R.</a:t>
            </a:r>
            <a:r>
              <a:rPr lang="it-IT" sz="1400" dirty="0">
                <a:solidFill>
                  <a:srgbClr val="1F497D"/>
                </a:solidFill>
                <a:latin typeface="Calibri" pitchFamily="34" charset="0"/>
              </a:rPr>
              <a:t> n. </a:t>
            </a:r>
            <a:r>
              <a:rPr lang="it-IT" sz="1400" dirty="0" smtClean="0">
                <a:solidFill>
                  <a:srgbClr val="1F497D"/>
                </a:solidFill>
                <a:latin typeface="Calibri" pitchFamily="34" charset="0"/>
              </a:rPr>
              <a:t>322/1998</a:t>
            </a:r>
            <a:r>
              <a:rPr lang="it-IT" sz="1400" dirty="0">
                <a:solidFill>
                  <a:srgbClr val="1F497D"/>
                </a:solidFill>
                <a:latin typeface="Calibri" pitchFamily="34" charset="0"/>
              </a:rPr>
              <a:t>)</a:t>
            </a:r>
            <a:r>
              <a:rPr lang="it-IT" sz="1400" dirty="0" smtClean="0">
                <a:solidFill>
                  <a:srgbClr val="1F497D"/>
                </a:solidFill>
                <a:latin typeface="Calibri" pitchFamily="34" charset="0"/>
              </a:rPr>
              <a:t> </a:t>
            </a:r>
            <a:r>
              <a:rPr lang="it-IT" sz="1400" dirty="0">
                <a:solidFill>
                  <a:srgbClr val="1F497D"/>
                </a:solidFill>
                <a:latin typeface="Calibri" pitchFamily="34" charset="0"/>
              </a:rPr>
              <a:t>dal proprio cliente titolare di partita </a:t>
            </a:r>
            <a:r>
              <a:rPr lang="it-IT" sz="1400" dirty="0" smtClean="0">
                <a:solidFill>
                  <a:srgbClr val="1F497D"/>
                </a:solidFill>
                <a:latin typeface="Calibri" pitchFamily="34" charset="0"/>
              </a:rPr>
              <a:t>IVA</a:t>
            </a:r>
            <a:endParaRPr lang="it-IT" sz="1400" dirty="0">
              <a:solidFill>
                <a:srgbClr val="1F497D"/>
              </a:solidFill>
              <a:latin typeface="Calibri" pitchFamily="34" charset="0"/>
            </a:endParaRPr>
          </a:p>
        </p:txBody>
      </p:sp>
      <p:sp>
        <p:nvSpPr>
          <p:cNvPr id="9" name="Rettangolo 8">
            <a:extLst>
              <a:ext uri="{FF2B5EF4-FFF2-40B4-BE49-F238E27FC236}">
                <a16:creationId xmlns="" xmlns:a16="http://schemas.microsoft.com/office/drawing/2014/main" id="{E66A9AA9-8386-1649-845D-DB5D1D52A3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15077" y="3285490"/>
            <a:ext cx="2160000" cy="1169551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lvl="1" algn="just">
              <a:spcAft>
                <a:spcPts val="600"/>
              </a:spcAft>
            </a:pPr>
            <a:r>
              <a:rPr lang="it-IT" sz="1400" dirty="0" smtClean="0">
                <a:solidFill>
                  <a:srgbClr val="1F497D"/>
                </a:solidFill>
                <a:latin typeface="Calibri" pitchFamily="34" charset="0"/>
              </a:rPr>
              <a:t>se </a:t>
            </a:r>
            <a:r>
              <a:rPr lang="it-IT" sz="1400" dirty="0">
                <a:solidFill>
                  <a:srgbClr val="1F497D"/>
                </a:solidFill>
                <a:latin typeface="Calibri" pitchFamily="34" charset="0"/>
              </a:rPr>
              <a:t>si deve operare come </a:t>
            </a:r>
            <a:r>
              <a:rPr lang="it-IT" sz="1400" dirty="0">
                <a:solidFill>
                  <a:srgbClr val="FF0000"/>
                </a:solidFill>
                <a:latin typeface="Calibri" pitchFamily="34" charset="0"/>
              </a:rPr>
              <a:t>tutore del soggetto titolare di partita IVA</a:t>
            </a:r>
            <a:r>
              <a:rPr lang="it-IT" sz="1400" dirty="0">
                <a:solidFill>
                  <a:srgbClr val="1F497D"/>
                </a:solidFill>
                <a:latin typeface="Calibri" pitchFamily="34" charset="0"/>
              </a:rPr>
              <a:t> (perché, ad esempio, quest’ultimo è interdetto</a:t>
            </a:r>
            <a:r>
              <a:rPr lang="it-IT" sz="1400" dirty="0" smtClean="0">
                <a:solidFill>
                  <a:srgbClr val="1F497D"/>
                </a:solidFill>
                <a:latin typeface="Calibri" pitchFamily="34" charset="0"/>
              </a:rPr>
              <a:t>)</a:t>
            </a:r>
            <a:endParaRPr lang="it-IT" sz="1400" dirty="0">
              <a:solidFill>
                <a:srgbClr val="1F497D"/>
              </a:solidFill>
              <a:latin typeface="Calibri" pitchFamily="34" charset="0"/>
            </a:endParaRPr>
          </a:p>
        </p:txBody>
      </p:sp>
      <p:cxnSp>
        <p:nvCxnSpPr>
          <p:cNvPr id="10" name="Connettore 2 9">
            <a:extLst>
              <a:ext uri="{FF2B5EF4-FFF2-40B4-BE49-F238E27FC236}">
                <a16:creationId xmlns="" xmlns:a16="http://schemas.microsoft.com/office/drawing/2014/main" id="{5B683F7B-8D5C-A247-ADC1-74F32CAB952D}"/>
              </a:ext>
            </a:extLst>
          </p:cNvPr>
          <p:cNvCxnSpPr>
            <a:cxnSpLocks/>
            <a:stCxn id="7" idx="0"/>
          </p:cNvCxnSpPr>
          <p:nvPr/>
        </p:nvCxnSpPr>
        <p:spPr>
          <a:xfrm flipH="1" flipV="1">
            <a:off x="2483768" y="4077073"/>
            <a:ext cx="946350" cy="75593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2 10">
            <a:extLst>
              <a:ext uri="{FF2B5EF4-FFF2-40B4-BE49-F238E27FC236}">
                <a16:creationId xmlns="" xmlns:a16="http://schemas.microsoft.com/office/drawing/2014/main" id="{5B683F7B-8D5C-A247-ADC1-74F32CAB952D}"/>
              </a:ext>
            </a:extLst>
          </p:cNvPr>
          <p:cNvCxnSpPr>
            <a:cxnSpLocks/>
            <a:stCxn id="8" idx="0"/>
          </p:cNvCxnSpPr>
          <p:nvPr/>
        </p:nvCxnSpPr>
        <p:spPr>
          <a:xfrm flipH="1" flipV="1">
            <a:off x="3779912" y="4077073"/>
            <a:ext cx="1980160" cy="65218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2 11">
            <a:extLst>
              <a:ext uri="{FF2B5EF4-FFF2-40B4-BE49-F238E27FC236}">
                <a16:creationId xmlns="" xmlns:a16="http://schemas.microsoft.com/office/drawing/2014/main" id="{5B683F7B-8D5C-A247-ADC1-74F32CAB952D}"/>
              </a:ext>
            </a:extLst>
          </p:cNvPr>
          <p:cNvCxnSpPr>
            <a:cxnSpLocks/>
            <a:stCxn id="9" idx="1"/>
          </p:cNvCxnSpPr>
          <p:nvPr/>
        </p:nvCxnSpPr>
        <p:spPr>
          <a:xfrm flipH="1" flipV="1">
            <a:off x="5436096" y="3870265"/>
            <a:ext cx="1078981" cy="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5279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="" xmlns:a16="http://schemas.microsoft.com/office/drawing/2014/main" id="{B9877586-20AC-4149-AF2A-384E610E89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1340768"/>
            <a:ext cx="8568952" cy="5165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5">
            <a:extLst>
              <a:ext uri="{FF2B5EF4-FFF2-40B4-BE49-F238E27FC236}">
                <a16:creationId xmlns="" xmlns:a16="http://schemas.microsoft.com/office/drawing/2014/main" id="{C74C3E8A-F697-5549-A211-92C4D5D354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463" y="44624"/>
            <a:ext cx="8891587" cy="7445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it-IT" sz="3200" b="1" dirty="0">
                <a:solidFill>
                  <a:schemeClr val="tx2"/>
                </a:solidFill>
                <a:latin typeface="Verdana" pitchFamily="34" charset="0"/>
              </a:rPr>
              <a:t>PORTALE </a:t>
            </a:r>
            <a:r>
              <a:rPr lang="it-IT" sz="3200" b="1" i="1" dirty="0">
                <a:solidFill>
                  <a:srgbClr val="FF0000"/>
                </a:solidFill>
                <a:latin typeface="Verdana" pitchFamily="34" charset="0"/>
              </a:rPr>
              <a:t>FATTURE E CORRISPETTVI</a:t>
            </a:r>
          </a:p>
          <a:p>
            <a:pPr algn="ctr"/>
            <a:r>
              <a:rPr lang="it-IT" sz="2000" b="1" i="1" dirty="0">
                <a:solidFill>
                  <a:srgbClr val="FF0000"/>
                </a:solidFill>
                <a:latin typeface="Verdana" pitchFamily="34" charset="0"/>
              </a:rPr>
              <a:t>ACCESSO AL PORTALE F&amp;C CON DELEGA</a:t>
            </a:r>
          </a:p>
        </p:txBody>
      </p:sp>
      <p:cxnSp>
        <p:nvCxnSpPr>
          <p:cNvPr id="4" name="Connettore 2 3">
            <a:extLst>
              <a:ext uri="{FF2B5EF4-FFF2-40B4-BE49-F238E27FC236}">
                <a16:creationId xmlns="" xmlns:a16="http://schemas.microsoft.com/office/drawing/2014/main" id="{AA3F3DD4-A3B3-064C-9E1D-B1BE5A43DE7F}"/>
              </a:ext>
            </a:extLst>
          </p:cNvPr>
          <p:cNvCxnSpPr>
            <a:cxnSpLocks/>
          </p:cNvCxnSpPr>
          <p:nvPr/>
        </p:nvCxnSpPr>
        <p:spPr>
          <a:xfrm flipH="1" flipV="1">
            <a:off x="1976250" y="5673333"/>
            <a:ext cx="2955790" cy="49197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ttangolo 5"/>
          <p:cNvSpPr/>
          <p:nvPr/>
        </p:nvSpPr>
        <p:spPr>
          <a:xfrm>
            <a:off x="5580112" y="3429000"/>
            <a:ext cx="1152128" cy="7920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99508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>
            <a:extLst>
              <a:ext uri="{FF2B5EF4-FFF2-40B4-BE49-F238E27FC236}">
                <a16:creationId xmlns="" xmlns:a16="http://schemas.microsoft.com/office/drawing/2014/main" id="{00342849-B010-B64B-ACCD-18A7AAC0CD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463" y="44624"/>
            <a:ext cx="8891587" cy="7445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5000" lnSpcReduction="20000"/>
          </a:bodyPr>
          <a:lstStyle/>
          <a:p>
            <a:pPr lvl="0">
              <a:spcBef>
                <a:spcPct val="0"/>
              </a:spcBef>
            </a:pPr>
            <a:r>
              <a:rPr lang="it-IT" sz="5800" b="1" dirty="0">
                <a:solidFill>
                  <a:srgbClr val="1F497D"/>
                </a:solidFill>
                <a:latin typeface="Verdana" pitchFamily="34" charset="0"/>
                <a:ea typeface="Verdana" pitchFamily="34" charset="0"/>
              </a:rPr>
              <a:t>PORTALE</a:t>
            </a:r>
            <a:r>
              <a:rPr lang="it-IT" sz="5800" b="1" dirty="0">
                <a:solidFill>
                  <a:prstClr val="black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it-IT" sz="5800" b="1" dirty="0">
                <a:solidFill>
                  <a:srgbClr val="FF0000"/>
                </a:solidFill>
                <a:latin typeface="Verdana" pitchFamily="34" charset="0"/>
                <a:ea typeface="Verdana" pitchFamily="34" charset="0"/>
              </a:rPr>
              <a:t>FATTURE E CORRISPETTVI</a:t>
            </a:r>
          </a:p>
          <a:p>
            <a:pPr lvl="0" algn="ctr">
              <a:spcBef>
                <a:spcPct val="0"/>
              </a:spcBef>
            </a:pPr>
            <a:r>
              <a:rPr lang="it-IT" sz="3600" b="1" dirty="0">
                <a:solidFill>
                  <a:srgbClr val="FF0000"/>
                </a:solidFill>
                <a:latin typeface="Verdana" pitchFamily="34" charset="0"/>
                <a:ea typeface="Verdana" pitchFamily="34" charset="0"/>
              </a:rPr>
              <a:t>COME SI ACCEDE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2C3A72-D607-4A7C-932C-93B6CC831BAA}" type="slidenum">
              <a:rPr lang="it-IT" smtClean="0"/>
              <a:pPr>
                <a:defRPr/>
              </a:pPr>
              <a:t>26</a:t>
            </a:fld>
            <a:endParaRPr lang="it-IT"/>
          </a:p>
        </p:txBody>
      </p:sp>
      <p:grpSp>
        <p:nvGrpSpPr>
          <p:cNvPr id="6" name="Gruppo 5"/>
          <p:cNvGrpSpPr/>
          <p:nvPr/>
        </p:nvGrpSpPr>
        <p:grpSpPr>
          <a:xfrm>
            <a:off x="216000" y="1246370"/>
            <a:ext cx="8712000" cy="5251400"/>
            <a:chOff x="216000" y="1246370"/>
            <a:chExt cx="8712000" cy="5251400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000" y="1246370"/>
              <a:ext cx="8712000" cy="5251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ttangolo 1">
              <a:extLst>
                <a:ext uri="{FF2B5EF4-FFF2-40B4-BE49-F238E27FC236}">
                  <a16:creationId xmlns="" xmlns:a16="http://schemas.microsoft.com/office/drawing/2014/main" id="{38441979-FD69-B547-8FE1-49CB21D74288}"/>
                </a:ext>
              </a:extLst>
            </p:cNvPr>
            <p:cNvSpPr/>
            <p:nvPr/>
          </p:nvSpPr>
          <p:spPr>
            <a:xfrm>
              <a:off x="6012160" y="2420888"/>
              <a:ext cx="504056" cy="1440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" name="Rettangolo 4">
              <a:extLst>
                <a:ext uri="{FF2B5EF4-FFF2-40B4-BE49-F238E27FC236}">
                  <a16:creationId xmlns="" xmlns:a16="http://schemas.microsoft.com/office/drawing/2014/main" id="{9DC9A1CD-928C-E048-A222-0CA0EC2EB555}"/>
                </a:ext>
              </a:extLst>
            </p:cNvPr>
            <p:cNvSpPr/>
            <p:nvPr/>
          </p:nvSpPr>
          <p:spPr>
            <a:xfrm>
              <a:off x="2915816" y="3861048"/>
              <a:ext cx="648072" cy="3600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" name="Rettangolo 6">
              <a:extLst>
                <a:ext uri="{FF2B5EF4-FFF2-40B4-BE49-F238E27FC236}">
                  <a16:creationId xmlns="" xmlns:a16="http://schemas.microsoft.com/office/drawing/2014/main" id="{38441979-FD69-B547-8FE1-49CB21D74288}"/>
                </a:ext>
              </a:extLst>
            </p:cNvPr>
            <p:cNvSpPr/>
            <p:nvPr/>
          </p:nvSpPr>
          <p:spPr>
            <a:xfrm>
              <a:off x="2807804" y="4293096"/>
              <a:ext cx="504056" cy="1440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9" name="Rettangolo 8">
            <a:extLst>
              <a:ext uri="{FF2B5EF4-FFF2-40B4-BE49-F238E27FC236}">
                <a16:creationId xmlns="" xmlns:a16="http://schemas.microsoft.com/office/drawing/2014/main" id="{E66A9AA9-8386-1649-845D-DB5D1D52A3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80450" y="4437112"/>
            <a:ext cx="2880320" cy="738664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lvl="1" algn="just">
              <a:spcAft>
                <a:spcPts val="600"/>
              </a:spcAft>
            </a:pPr>
            <a:r>
              <a:rPr lang="it-IT" sz="1400" dirty="0" smtClean="0">
                <a:solidFill>
                  <a:srgbClr val="1F497D"/>
                </a:solidFill>
                <a:latin typeface="Calibri" pitchFamily="34" charset="0"/>
              </a:rPr>
              <a:t>Descrizione delle </a:t>
            </a:r>
            <a:r>
              <a:rPr lang="it-IT" sz="1400" dirty="0" smtClean="0">
                <a:solidFill>
                  <a:srgbClr val="FF0000"/>
                </a:solidFill>
                <a:latin typeface="Calibri" pitchFamily="34" charset="0"/>
              </a:rPr>
              <a:t>misure </a:t>
            </a:r>
            <a:r>
              <a:rPr lang="it-IT" sz="1400" dirty="0">
                <a:solidFill>
                  <a:srgbClr val="FF0000"/>
                </a:solidFill>
                <a:latin typeface="Calibri" pitchFamily="34" charset="0"/>
              </a:rPr>
              <a:t>di sicurezza </a:t>
            </a:r>
            <a:r>
              <a:rPr lang="it-IT" sz="1400" dirty="0">
                <a:solidFill>
                  <a:srgbClr val="1F497D"/>
                </a:solidFill>
                <a:latin typeface="Calibri" pitchFamily="34" charset="0"/>
              </a:rPr>
              <a:t>attive per limitarne l’accesso ai soli utenti </a:t>
            </a:r>
            <a:r>
              <a:rPr lang="it-IT" sz="1400" dirty="0" smtClean="0">
                <a:solidFill>
                  <a:srgbClr val="1F497D"/>
                </a:solidFill>
                <a:latin typeface="Calibri" pitchFamily="34" charset="0"/>
              </a:rPr>
              <a:t>autorizzati</a:t>
            </a:r>
            <a:endParaRPr lang="it-IT" sz="1400" dirty="0">
              <a:solidFill>
                <a:srgbClr val="FF0000"/>
              </a:solidFill>
              <a:latin typeface="Calibri" pitchFamily="34" charset="0"/>
            </a:endParaRPr>
          </a:p>
        </p:txBody>
      </p:sp>
      <p:cxnSp>
        <p:nvCxnSpPr>
          <p:cNvPr id="10" name="Connettore 2 9">
            <a:extLst>
              <a:ext uri="{FF2B5EF4-FFF2-40B4-BE49-F238E27FC236}">
                <a16:creationId xmlns="" xmlns:a16="http://schemas.microsoft.com/office/drawing/2014/main" id="{5B683F7B-8D5C-A247-ADC1-74F32CAB952D}"/>
              </a:ext>
            </a:extLst>
          </p:cNvPr>
          <p:cNvCxnSpPr>
            <a:cxnSpLocks/>
            <a:stCxn id="9" idx="1"/>
          </p:cNvCxnSpPr>
          <p:nvPr/>
        </p:nvCxnSpPr>
        <p:spPr>
          <a:xfrm flipH="1">
            <a:off x="4860032" y="4806444"/>
            <a:ext cx="920418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9208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5"/>
          <p:cNvSpPr>
            <a:spLocks noChangeArrowheads="1"/>
          </p:cNvSpPr>
          <p:nvPr/>
        </p:nvSpPr>
        <p:spPr bwMode="auto">
          <a:xfrm>
            <a:off x="144463" y="44624"/>
            <a:ext cx="8891587" cy="7445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5000" lnSpcReduction="20000"/>
          </a:bodyPr>
          <a:lstStyle/>
          <a:p>
            <a:pPr lvl="0">
              <a:spcBef>
                <a:spcPct val="0"/>
              </a:spcBef>
            </a:pPr>
            <a:r>
              <a:rPr lang="it-IT" sz="5800" b="1" dirty="0">
                <a:solidFill>
                  <a:srgbClr val="1F497D"/>
                </a:solidFill>
                <a:latin typeface="Verdana" pitchFamily="34" charset="0"/>
                <a:ea typeface="Verdana" pitchFamily="34" charset="0"/>
              </a:rPr>
              <a:t>PORTALE</a:t>
            </a:r>
            <a:r>
              <a:rPr lang="it-IT" sz="5800" b="1" dirty="0">
                <a:solidFill>
                  <a:prstClr val="black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it-IT" sz="5800" b="1" dirty="0">
                <a:solidFill>
                  <a:srgbClr val="FF0000"/>
                </a:solidFill>
                <a:latin typeface="Verdana" pitchFamily="34" charset="0"/>
                <a:ea typeface="Verdana" pitchFamily="34" charset="0"/>
              </a:rPr>
              <a:t>FATTURE E CORRISPETTVI</a:t>
            </a:r>
          </a:p>
          <a:p>
            <a:pPr lvl="0" algn="ctr">
              <a:spcBef>
                <a:spcPct val="0"/>
              </a:spcBef>
            </a:pPr>
            <a:r>
              <a:rPr lang="it-IT" sz="3600" b="1" i="1" dirty="0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</a:rPr>
              <a:t>SERVIZI</a:t>
            </a:r>
            <a:endParaRPr lang="it-IT" sz="3600" b="1" i="1" dirty="0">
              <a:solidFill>
                <a:srgbClr val="FF0000"/>
              </a:solidFill>
              <a:latin typeface="Verdana" pitchFamily="34" charset="0"/>
              <a:ea typeface="Verdana" pitchFamily="34" charset="0"/>
            </a:endParaRPr>
          </a:p>
        </p:txBody>
      </p:sp>
      <p:pic>
        <p:nvPicPr>
          <p:cNvPr id="5" name="Picture 3">
            <a:extLst>
              <a:ext uri="{FF2B5EF4-FFF2-40B4-BE49-F238E27FC236}">
                <a16:creationId xmlns="" xmlns:a16="http://schemas.microsoft.com/office/drawing/2014/main" id="{4DA4A56E-5485-354A-91A6-695C71DBED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908720"/>
            <a:ext cx="7091836" cy="4893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ttangolo 6">
            <a:extLst>
              <a:ext uri="{FF2B5EF4-FFF2-40B4-BE49-F238E27FC236}">
                <a16:creationId xmlns="" xmlns:a16="http://schemas.microsoft.com/office/drawing/2014/main" id="{E66A9AA9-8386-1649-845D-DB5D1D52A3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0547" y="5877272"/>
            <a:ext cx="5577974" cy="892552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lvl="1" algn="just">
              <a:spcAft>
                <a:spcPts val="600"/>
              </a:spcAft>
            </a:pPr>
            <a:r>
              <a:rPr lang="it-IT" sz="1400" dirty="0">
                <a:solidFill>
                  <a:srgbClr val="1F497D"/>
                </a:solidFill>
                <a:latin typeface="Calibri" pitchFamily="34" charset="0"/>
              </a:rPr>
              <a:t>Servizi per: </a:t>
            </a:r>
          </a:p>
          <a:p>
            <a:pPr marL="179388" lvl="1" indent="-179388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rgbClr val="FF0000"/>
                </a:solidFill>
                <a:latin typeface="Calibri" pitchFamily="34" charset="0"/>
              </a:rPr>
              <a:t>registrare l’indirizzo telematico </a:t>
            </a:r>
            <a:r>
              <a:rPr lang="it-IT" sz="1400" dirty="0">
                <a:solidFill>
                  <a:srgbClr val="1F497D"/>
                </a:solidFill>
                <a:latin typeface="Calibri" pitchFamily="34" charset="0"/>
              </a:rPr>
              <a:t>(PEC o Codice Destinatario); </a:t>
            </a:r>
          </a:p>
          <a:p>
            <a:pPr marL="179388" lvl="1" indent="-179388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rgbClr val="FF0000"/>
                </a:solidFill>
                <a:latin typeface="Calibri" pitchFamily="34" charset="0"/>
              </a:rPr>
              <a:t>Generare trasmettere e conservare le FE</a:t>
            </a:r>
          </a:p>
        </p:txBody>
      </p:sp>
      <p:cxnSp>
        <p:nvCxnSpPr>
          <p:cNvPr id="3" name="Connettore 2 2">
            <a:extLst>
              <a:ext uri="{FF2B5EF4-FFF2-40B4-BE49-F238E27FC236}">
                <a16:creationId xmlns="" xmlns:a16="http://schemas.microsoft.com/office/drawing/2014/main" id="{AEF48D53-DEEF-DD4D-A284-B505351F496A}"/>
              </a:ext>
            </a:extLst>
          </p:cNvPr>
          <p:cNvCxnSpPr>
            <a:cxnSpLocks/>
            <a:stCxn id="8" idx="1"/>
          </p:cNvCxnSpPr>
          <p:nvPr/>
        </p:nvCxnSpPr>
        <p:spPr>
          <a:xfrm flipH="1">
            <a:off x="6878748" y="3220235"/>
            <a:ext cx="933612" cy="69249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2 8">
            <a:extLst>
              <a:ext uri="{FF2B5EF4-FFF2-40B4-BE49-F238E27FC236}">
                <a16:creationId xmlns="" xmlns:a16="http://schemas.microsoft.com/office/drawing/2014/main" id="{5B683F7B-8D5C-A247-ADC1-74F32CAB952D}"/>
              </a:ext>
            </a:extLst>
          </p:cNvPr>
          <p:cNvCxnSpPr>
            <a:cxnSpLocks/>
          </p:cNvCxnSpPr>
          <p:nvPr/>
        </p:nvCxnSpPr>
        <p:spPr>
          <a:xfrm flipH="1" flipV="1">
            <a:off x="2483768" y="4437112"/>
            <a:ext cx="735766" cy="148499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ttangolo 7">
            <a:extLst>
              <a:ext uri="{FF2B5EF4-FFF2-40B4-BE49-F238E27FC236}">
                <a16:creationId xmlns="" xmlns:a16="http://schemas.microsoft.com/office/drawing/2014/main" id="{FE29516B-64A8-A543-90EA-7EF1E7CC9D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12360" y="2527737"/>
            <a:ext cx="1259409" cy="1384995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lvl="1" algn="just">
              <a:spcAft>
                <a:spcPts val="600"/>
              </a:spcAft>
            </a:pPr>
            <a:r>
              <a:rPr lang="it-IT" sz="1400" dirty="0">
                <a:solidFill>
                  <a:srgbClr val="1F497D"/>
                </a:solidFill>
                <a:latin typeface="Calibri" pitchFamily="34" charset="0"/>
              </a:rPr>
              <a:t>Servizio per generare il </a:t>
            </a:r>
            <a:r>
              <a:rPr lang="it-IT" sz="1400" dirty="0">
                <a:solidFill>
                  <a:srgbClr val="FF0000"/>
                </a:solidFill>
                <a:latin typeface="Calibri" pitchFamily="34" charset="0"/>
              </a:rPr>
              <a:t>QR-Code </a:t>
            </a:r>
            <a:r>
              <a:rPr lang="it-IT" sz="1400" dirty="0">
                <a:solidFill>
                  <a:srgbClr val="1F497D"/>
                </a:solidFill>
                <a:latin typeface="Calibri" pitchFamily="34" charset="0"/>
              </a:rPr>
              <a:t>(in formato immagine o pdf)</a:t>
            </a:r>
          </a:p>
        </p:txBody>
      </p:sp>
      <p:sp>
        <p:nvSpPr>
          <p:cNvPr id="13" name="Rettangolo 12">
            <a:extLst>
              <a:ext uri="{FF2B5EF4-FFF2-40B4-BE49-F238E27FC236}">
                <a16:creationId xmlns="" xmlns:a16="http://schemas.microsoft.com/office/drawing/2014/main" id="{88A41D25-1E2C-F14D-AE07-FF04FB2BB1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28185" y="4787642"/>
            <a:ext cx="2742078" cy="1538883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lvl="1" algn="just">
              <a:spcAft>
                <a:spcPts val="600"/>
              </a:spcAft>
            </a:pPr>
            <a:r>
              <a:rPr lang="it-IT" sz="1400" dirty="0">
                <a:solidFill>
                  <a:srgbClr val="1F497D"/>
                </a:solidFill>
                <a:latin typeface="Calibri" pitchFamily="34" charset="0"/>
              </a:rPr>
              <a:t>Servizi di </a:t>
            </a:r>
            <a:r>
              <a:rPr lang="it-IT" sz="1400" dirty="0">
                <a:solidFill>
                  <a:srgbClr val="FF0000"/>
                </a:solidFill>
                <a:latin typeface="Calibri" pitchFamily="34" charset="0"/>
              </a:rPr>
              <a:t>consultazione</a:t>
            </a:r>
            <a:r>
              <a:rPr lang="it-IT" sz="1400" dirty="0">
                <a:solidFill>
                  <a:srgbClr val="1F497D"/>
                </a:solidFill>
                <a:latin typeface="Calibri" pitchFamily="34" charset="0"/>
              </a:rPr>
              <a:t>:</a:t>
            </a:r>
          </a:p>
          <a:p>
            <a:pPr marL="136525" lvl="1" indent="-136525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rgbClr val="1F497D"/>
                </a:solidFill>
                <a:latin typeface="Calibri" pitchFamily="34" charset="0"/>
              </a:rPr>
              <a:t>dei </a:t>
            </a:r>
            <a:r>
              <a:rPr lang="it-IT" sz="1400" dirty="0">
                <a:solidFill>
                  <a:srgbClr val="FF0000"/>
                </a:solidFill>
                <a:latin typeface="Calibri" pitchFamily="34" charset="0"/>
              </a:rPr>
              <a:t>dati fattura</a:t>
            </a:r>
            <a:r>
              <a:rPr lang="it-IT" sz="1400" dirty="0">
                <a:solidFill>
                  <a:srgbClr val="1F497D"/>
                </a:solidFill>
                <a:latin typeface="Calibri" pitchFamily="34" charset="0"/>
              </a:rPr>
              <a:t>, delle </a:t>
            </a:r>
            <a:r>
              <a:rPr lang="it-IT" sz="1400" dirty="0">
                <a:solidFill>
                  <a:srgbClr val="FF0000"/>
                </a:solidFill>
                <a:latin typeface="Calibri" pitchFamily="34" charset="0"/>
              </a:rPr>
              <a:t>FE</a:t>
            </a:r>
            <a:r>
              <a:rPr lang="it-IT" sz="1400" dirty="0">
                <a:solidFill>
                  <a:srgbClr val="1F497D"/>
                </a:solidFill>
                <a:latin typeface="Calibri" pitchFamily="34" charset="0"/>
              </a:rPr>
              <a:t>, dei </a:t>
            </a:r>
            <a:r>
              <a:rPr lang="it-IT" sz="1400" dirty="0">
                <a:solidFill>
                  <a:srgbClr val="FF0000"/>
                </a:solidFill>
                <a:latin typeface="Calibri" pitchFamily="34" charset="0"/>
              </a:rPr>
              <a:t>corrispettivi</a:t>
            </a:r>
            <a:r>
              <a:rPr lang="it-IT" sz="1400" dirty="0">
                <a:solidFill>
                  <a:srgbClr val="1F497D"/>
                </a:solidFill>
                <a:latin typeface="Calibri" pitchFamily="34" charset="0"/>
              </a:rPr>
              <a:t>, comunicazioni </a:t>
            </a:r>
            <a:r>
              <a:rPr lang="it-IT" sz="1400" dirty="0">
                <a:solidFill>
                  <a:srgbClr val="FF0000"/>
                </a:solidFill>
                <a:latin typeface="Calibri" pitchFamily="34" charset="0"/>
              </a:rPr>
              <a:t>liquidazione periodica</a:t>
            </a:r>
          </a:p>
          <a:p>
            <a:pPr marL="136525" lvl="1" indent="-136525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rgbClr val="1F497D"/>
                </a:solidFill>
                <a:latin typeface="Calibri" pitchFamily="34" charset="0"/>
              </a:rPr>
              <a:t> delle </a:t>
            </a:r>
            <a:r>
              <a:rPr lang="it-IT" sz="1400" dirty="0">
                <a:solidFill>
                  <a:srgbClr val="FF0000"/>
                </a:solidFill>
                <a:latin typeface="Calibri" pitchFamily="34" charset="0"/>
              </a:rPr>
              <a:t>ricevute</a:t>
            </a:r>
            <a:r>
              <a:rPr lang="it-IT" sz="1400" dirty="0">
                <a:solidFill>
                  <a:srgbClr val="1F497D"/>
                </a:solidFill>
                <a:latin typeface="Calibri" pitchFamily="34" charset="0"/>
              </a:rPr>
              <a:t> delle </a:t>
            </a:r>
            <a:r>
              <a:rPr lang="it-IT" sz="1400" dirty="0">
                <a:solidFill>
                  <a:srgbClr val="FF0000"/>
                </a:solidFill>
                <a:latin typeface="Calibri" pitchFamily="34" charset="0"/>
              </a:rPr>
              <a:t>FE</a:t>
            </a:r>
            <a:r>
              <a:rPr lang="it-IT" sz="1400" dirty="0">
                <a:solidFill>
                  <a:srgbClr val="1F497D"/>
                </a:solidFill>
                <a:latin typeface="Calibri" pitchFamily="34" charset="0"/>
              </a:rPr>
              <a:t> e delle </a:t>
            </a:r>
            <a:r>
              <a:rPr lang="it-IT" sz="1400" dirty="0">
                <a:solidFill>
                  <a:srgbClr val="FF0000"/>
                </a:solidFill>
                <a:latin typeface="Calibri" pitchFamily="34" charset="0"/>
              </a:rPr>
              <a:t>comunicazioni</a:t>
            </a:r>
          </a:p>
        </p:txBody>
      </p:sp>
      <p:cxnSp>
        <p:nvCxnSpPr>
          <p:cNvPr id="14" name="Connettore 2 13">
            <a:extLst>
              <a:ext uri="{FF2B5EF4-FFF2-40B4-BE49-F238E27FC236}">
                <a16:creationId xmlns="" xmlns:a16="http://schemas.microsoft.com/office/drawing/2014/main" id="{EE2A40F7-27CB-DF40-B077-B2504C090A38}"/>
              </a:ext>
            </a:extLst>
          </p:cNvPr>
          <p:cNvCxnSpPr>
            <a:cxnSpLocks/>
          </p:cNvCxnSpPr>
          <p:nvPr/>
        </p:nvCxnSpPr>
        <p:spPr>
          <a:xfrm flipH="1" flipV="1">
            <a:off x="4590256" y="4969196"/>
            <a:ext cx="1659647" cy="15239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6B24D5-5602-4CAE-B5C1-09601265F5D9}" type="slidenum">
              <a:rPr lang="it-IT" smtClean="0"/>
              <a:pPr>
                <a:defRPr/>
              </a:pPr>
              <a:t>27</a:t>
            </a:fld>
            <a:endParaRPr lang="it-IT"/>
          </a:p>
        </p:txBody>
      </p:sp>
      <p:sp>
        <p:nvSpPr>
          <p:cNvPr id="11" name="Rettangolo 10"/>
          <p:cNvSpPr/>
          <p:nvPr/>
        </p:nvSpPr>
        <p:spPr>
          <a:xfrm>
            <a:off x="3059832" y="4293096"/>
            <a:ext cx="2160240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36921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5"/>
          <p:cNvSpPr>
            <a:spLocks noChangeArrowheads="1"/>
          </p:cNvSpPr>
          <p:nvPr/>
        </p:nvSpPr>
        <p:spPr bwMode="auto">
          <a:xfrm>
            <a:off x="144463" y="44624"/>
            <a:ext cx="8891587" cy="7445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5000" lnSpcReduction="20000"/>
          </a:bodyPr>
          <a:lstStyle/>
          <a:p>
            <a:pPr lvl="0">
              <a:spcBef>
                <a:spcPct val="0"/>
              </a:spcBef>
            </a:pPr>
            <a:r>
              <a:rPr lang="it-IT" sz="5800" b="1" dirty="0">
                <a:solidFill>
                  <a:srgbClr val="1F497D"/>
                </a:solidFill>
                <a:latin typeface="Verdana" pitchFamily="34" charset="0"/>
                <a:ea typeface="Verdana" pitchFamily="34" charset="0"/>
              </a:rPr>
              <a:t>PORTALE</a:t>
            </a:r>
            <a:r>
              <a:rPr lang="it-IT" sz="5800" b="1" dirty="0">
                <a:solidFill>
                  <a:prstClr val="black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it-IT" sz="5800" b="1" dirty="0">
                <a:solidFill>
                  <a:srgbClr val="FF0000"/>
                </a:solidFill>
                <a:latin typeface="Verdana" pitchFamily="34" charset="0"/>
                <a:ea typeface="Verdana" pitchFamily="34" charset="0"/>
              </a:rPr>
              <a:t>FATTURE E CORRISPETTVI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3600" b="1" i="1" dirty="0">
                <a:solidFill>
                  <a:srgbClr val="FF0000"/>
                </a:solidFill>
                <a:latin typeface="Verdana" pitchFamily="34" charset="0"/>
              </a:rPr>
              <a:t>REGISTRAZIONE INDIRIZZO TELEMATICO</a:t>
            </a:r>
          </a:p>
        </p:txBody>
      </p:sp>
      <p:pic>
        <p:nvPicPr>
          <p:cNvPr id="5" name="Picture 3">
            <a:extLst>
              <a:ext uri="{FF2B5EF4-FFF2-40B4-BE49-F238E27FC236}">
                <a16:creationId xmlns="" xmlns:a16="http://schemas.microsoft.com/office/drawing/2014/main" id="{4DA4A56E-5485-354A-91A6-695C71DBED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908720"/>
            <a:ext cx="7091836" cy="4893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ttangolo 6">
            <a:extLst>
              <a:ext uri="{FF2B5EF4-FFF2-40B4-BE49-F238E27FC236}">
                <a16:creationId xmlns="" xmlns:a16="http://schemas.microsoft.com/office/drawing/2014/main" id="{E66A9AA9-8386-1649-845D-DB5D1D52A3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0547" y="5877272"/>
            <a:ext cx="5577974" cy="307777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lvl="1" algn="just">
              <a:spcAft>
                <a:spcPts val="600"/>
              </a:spcAft>
            </a:pPr>
            <a:r>
              <a:rPr lang="it-IT" sz="1400" dirty="0">
                <a:solidFill>
                  <a:srgbClr val="1F497D"/>
                </a:solidFill>
                <a:latin typeface="Calibri" pitchFamily="34" charset="0"/>
              </a:rPr>
              <a:t>Servizio per </a:t>
            </a:r>
            <a:r>
              <a:rPr lang="it-IT" sz="1400" dirty="0">
                <a:solidFill>
                  <a:srgbClr val="FF0000"/>
                </a:solidFill>
                <a:latin typeface="Calibri" pitchFamily="34" charset="0"/>
              </a:rPr>
              <a:t>registrare l’indirizzo telematico </a:t>
            </a:r>
            <a:r>
              <a:rPr lang="it-IT" sz="1400" dirty="0">
                <a:solidFill>
                  <a:srgbClr val="1F497D"/>
                </a:solidFill>
                <a:latin typeface="Calibri" pitchFamily="34" charset="0"/>
              </a:rPr>
              <a:t>(PEC o Codice Destinatario); </a:t>
            </a:r>
          </a:p>
        </p:txBody>
      </p:sp>
      <p:cxnSp>
        <p:nvCxnSpPr>
          <p:cNvPr id="9" name="Connettore 2 8">
            <a:extLst>
              <a:ext uri="{FF2B5EF4-FFF2-40B4-BE49-F238E27FC236}">
                <a16:creationId xmlns="" xmlns:a16="http://schemas.microsoft.com/office/drawing/2014/main" id="{5B683F7B-8D5C-A247-ADC1-74F32CAB952D}"/>
              </a:ext>
            </a:extLst>
          </p:cNvPr>
          <p:cNvCxnSpPr>
            <a:cxnSpLocks/>
          </p:cNvCxnSpPr>
          <p:nvPr/>
        </p:nvCxnSpPr>
        <p:spPr>
          <a:xfrm flipH="1" flipV="1">
            <a:off x="2483768" y="4437112"/>
            <a:ext cx="735766" cy="148499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6B24D5-5602-4CAE-B5C1-09601265F5D9}" type="slidenum">
              <a:rPr lang="it-IT" smtClean="0"/>
              <a:pPr>
                <a:defRPr/>
              </a:pPr>
              <a:t>28</a:t>
            </a:fld>
            <a:endParaRPr lang="it-IT"/>
          </a:p>
        </p:txBody>
      </p:sp>
      <p:sp>
        <p:nvSpPr>
          <p:cNvPr id="8" name="Rettangolo 7"/>
          <p:cNvSpPr/>
          <p:nvPr/>
        </p:nvSpPr>
        <p:spPr>
          <a:xfrm>
            <a:off x="3059832" y="4293096"/>
            <a:ext cx="2160240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65099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>
            <a:extLst>
              <a:ext uri="{FF2B5EF4-FFF2-40B4-BE49-F238E27FC236}">
                <a16:creationId xmlns="" xmlns:a16="http://schemas.microsoft.com/office/drawing/2014/main" id="{E66A9AA9-8386-1649-845D-DB5D1D52A3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3568" y="5949280"/>
            <a:ext cx="5040560" cy="600164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lvl="1" algn="just">
              <a:spcAft>
                <a:spcPts val="600"/>
              </a:spcAft>
            </a:pPr>
            <a:r>
              <a:rPr lang="it-IT" sz="1400" dirty="0">
                <a:solidFill>
                  <a:srgbClr val="1F497D"/>
                </a:solidFill>
                <a:latin typeface="Calibri" pitchFamily="34" charset="0"/>
              </a:rPr>
              <a:t>Inserire PEC oppure Codice Destinatario (canale web service o FTP)</a:t>
            </a:r>
          </a:p>
          <a:p>
            <a:pPr marL="0" lvl="1" algn="just">
              <a:spcAft>
                <a:spcPts val="600"/>
              </a:spcAft>
            </a:pPr>
            <a:r>
              <a:rPr lang="it-IT" sz="1400" dirty="0">
                <a:solidFill>
                  <a:srgbClr val="1F497D"/>
                </a:solidFill>
                <a:latin typeface="Calibri" pitchFamily="34" charset="0"/>
              </a:rPr>
              <a:t>È possibile essere indirizzati al sito INIPEC</a:t>
            </a:r>
          </a:p>
        </p:txBody>
      </p:sp>
      <p:sp>
        <p:nvSpPr>
          <p:cNvPr id="17" name="Rectangle 5">
            <a:extLst>
              <a:ext uri="{FF2B5EF4-FFF2-40B4-BE49-F238E27FC236}">
                <a16:creationId xmlns="" xmlns:a16="http://schemas.microsoft.com/office/drawing/2014/main" id="{EAC7EFEA-6D8F-4B4A-9661-8A78BE9A2F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463" y="44624"/>
            <a:ext cx="8891587" cy="7445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5000" lnSpcReduction="20000"/>
          </a:bodyPr>
          <a:lstStyle/>
          <a:p>
            <a:pPr lvl="0">
              <a:spcBef>
                <a:spcPct val="0"/>
              </a:spcBef>
            </a:pPr>
            <a:r>
              <a:rPr lang="it-IT" sz="5800" b="1" dirty="0">
                <a:solidFill>
                  <a:srgbClr val="1F497D"/>
                </a:solidFill>
                <a:latin typeface="Verdana" pitchFamily="34" charset="0"/>
                <a:ea typeface="Verdana" pitchFamily="34" charset="0"/>
              </a:rPr>
              <a:t>PORTALE</a:t>
            </a:r>
            <a:r>
              <a:rPr lang="it-IT" sz="5800" b="1" dirty="0">
                <a:solidFill>
                  <a:prstClr val="black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it-IT" sz="5800" b="1" dirty="0">
                <a:solidFill>
                  <a:srgbClr val="FF0000"/>
                </a:solidFill>
                <a:latin typeface="Verdana" pitchFamily="34" charset="0"/>
                <a:ea typeface="Verdana" pitchFamily="34" charset="0"/>
              </a:rPr>
              <a:t>FATTURE E CORRISPETTVI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3600" b="1" i="1" dirty="0">
                <a:solidFill>
                  <a:srgbClr val="FF0000"/>
                </a:solidFill>
                <a:latin typeface="Verdana" pitchFamily="34" charset="0"/>
              </a:rPr>
              <a:t>REGISTRAZIONE INDIRIZZO TELEMATICO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="" xmlns:a16="http://schemas.microsoft.com/office/drawing/2014/main" id="{1955D7DC-F063-3049-BB3C-D388871EB5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255" y="1250105"/>
            <a:ext cx="7591490" cy="3835079"/>
          </a:xfrm>
          <a:prstGeom prst="rect">
            <a:avLst/>
          </a:prstGeom>
        </p:spPr>
      </p:pic>
      <p:cxnSp>
        <p:nvCxnSpPr>
          <p:cNvPr id="15" name="Connettore 2 14">
            <a:extLst>
              <a:ext uri="{FF2B5EF4-FFF2-40B4-BE49-F238E27FC236}">
                <a16:creationId xmlns="" xmlns:a16="http://schemas.microsoft.com/office/drawing/2014/main" id="{7E325A0A-6B23-944A-86E4-90175E5BA969}"/>
              </a:ext>
            </a:extLst>
          </p:cNvPr>
          <p:cNvCxnSpPr>
            <a:cxnSpLocks/>
            <a:stCxn id="7" idx="0"/>
          </p:cNvCxnSpPr>
          <p:nvPr/>
        </p:nvCxnSpPr>
        <p:spPr>
          <a:xfrm flipV="1">
            <a:off x="3203848" y="4005064"/>
            <a:ext cx="144016" cy="194421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6B24D5-5602-4CAE-B5C1-09601265F5D9}" type="slidenum">
              <a:rPr lang="it-IT" smtClean="0"/>
              <a:pPr>
                <a:defRPr/>
              </a:pPr>
              <a:t>29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21542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1" algn="l" rtl="0">
              <a:spcBef>
                <a:spcPct val="0"/>
              </a:spcBef>
            </a:pPr>
            <a:r>
              <a:rPr lang="it-IT" sz="3200" b="1" dirty="0" smtClean="0"/>
              <a:t>Il Sistema di interscambio</a:t>
            </a:r>
            <a:r>
              <a:rPr lang="it-IT" b="1" dirty="0" smtClean="0"/>
              <a:t/>
            </a:r>
            <a:br>
              <a:rPr lang="it-IT" b="1" dirty="0" smtClean="0"/>
            </a:br>
            <a:endParaRPr lang="it-IT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122C6-1C6B-4301-9D29-5D0E3D74CF90}" type="slidenum">
              <a:rPr lang="it-IT" smtClean="0"/>
              <a:t>3</a:t>
            </a:fld>
            <a:endParaRPr lang="it-IT"/>
          </a:p>
        </p:txBody>
      </p:sp>
      <p:cxnSp>
        <p:nvCxnSpPr>
          <p:cNvPr id="8" name="Connettore 1 7"/>
          <p:cNvCxnSpPr>
            <a:stCxn id="15" idx="2"/>
            <a:endCxn id="16" idx="0"/>
          </p:cNvCxnSpPr>
          <p:nvPr/>
        </p:nvCxnSpPr>
        <p:spPr>
          <a:xfrm>
            <a:off x="2824133" y="3198679"/>
            <a:ext cx="16699" cy="101171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4 8"/>
          <p:cNvCxnSpPr>
            <a:stCxn id="13" idx="2"/>
            <a:endCxn id="17" idx="1"/>
          </p:cNvCxnSpPr>
          <p:nvPr/>
        </p:nvCxnSpPr>
        <p:spPr>
          <a:xfrm rot="16200000" flipH="1">
            <a:off x="1333352" y="4278001"/>
            <a:ext cx="1263784" cy="548096"/>
          </a:xfrm>
          <a:prstGeom prst="bentConnector2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4 9"/>
          <p:cNvCxnSpPr>
            <a:stCxn id="13" idx="2"/>
            <a:endCxn id="16" idx="1"/>
          </p:cNvCxnSpPr>
          <p:nvPr/>
        </p:nvCxnSpPr>
        <p:spPr>
          <a:xfrm rot="16200000" flipH="1">
            <a:off x="1677807" y="3933547"/>
            <a:ext cx="564284" cy="537504"/>
          </a:xfrm>
          <a:prstGeom prst="bentConnector2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4 10"/>
          <p:cNvCxnSpPr>
            <a:stCxn id="13" idx="0"/>
            <a:endCxn id="14" idx="1"/>
          </p:cNvCxnSpPr>
          <p:nvPr/>
        </p:nvCxnSpPr>
        <p:spPr>
          <a:xfrm rot="5400000" flipH="1" flipV="1">
            <a:off x="1362715" y="2616853"/>
            <a:ext cx="1152398" cy="495436"/>
          </a:xfrm>
          <a:prstGeom prst="bentConnector2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4 11"/>
          <p:cNvCxnSpPr>
            <a:stCxn id="13" idx="0"/>
            <a:endCxn id="15" idx="1"/>
          </p:cNvCxnSpPr>
          <p:nvPr/>
        </p:nvCxnSpPr>
        <p:spPr>
          <a:xfrm rot="5400000" flipH="1" flipV="1">
            <a:off x="1694816" y="2933654"/>
            <a:ext cx="503496" cy="510737"/>
          </a:xfrm>
          <a:prstGeom prst="bentConnector2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ttangolo arrotondato 12"/>
          <p:cNvSpPr/>
          <p:nvPr/>
        </p:nvSpPr>
        <p:spPr>
          <a:xfrm>
            <a:off x="1426558" y="3440769"/>
            <a:ext cx="529275" cy="479389"/>
          </a:xfrm>
          <a:prstGeom prst="roundRect">
            <a:avLst>
              <a:gd name="adj" fmla="val 13489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300" dirty="0" smtClean="0">
                <a:solidFill>
                  <a:schemeClr val="bg1"/>
                </a:solidFill>
              </a:rPr>
              <a:t>File XML </a:t>
            </a:r>
            <a:endParaRPr lang="it-IT" sz="1300" b="1" i="1" dirty="0">
              <a:solidFill>
                <a:schemeClr val="bg1"/>
              </a:solidFill>
            </a:endParaRPr>
          </a:p>
        </p:txBody>
      </p:sp>
      <p:sp>
        <p:nvSpPr>
          <p:cNvPr id="14" name="Rettangolo arrotondato 13"/>
          <p:cNvSpPr/>
          <p:nvPr/>
        </p:nvSpPr>
        <p:spPr>
          <a:xfrm>
            <a:off x="2186632" y="2026963"/>
            <a:ext cx="1259701" cy="522814"/>
          </a:xfrm>
          <a:prstGeom prst="roundRect">
            <a:avLst>
              <a:gd name="adj" fmla="val 13489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1200" dirty="0" smtClean="0">
                <a:solidFill>
                  <a:schemeClr val="tx2"/>
                </a:solidFill>
              </a:rPr>
              <a:t>Servizio </a:t>
            </a:r>
            <a:r>
              <a:rPr lang="it-IT" sz="1200" b="1" dirty="0" smtClean="0">
                <a:solidFill>
                  <a:schemeClr val="tx2"/>
                </a:solidFill>
              </a:rPr>
              <a:t>PEC</a:t>
            </a:r>
            <a:endParaRPr lang="it-IT" sz="1200" b="1" dirty="0">
              <a:solidFill>
                <a:schemeClr val="tx2"/>
              </a:solidFill>
            </a:endParaRPr>
          </a:p>
        </p:txBody>
      </p:sp>
      <p:sp>
        <p:nvSpPr>
          <p:cNvPr id="15" name="Rettangolo arrotondato 14"/>
          <p:cNvSpPr/>
          <p:nvPr/>
        </p:nvSpPr>
        <p:spPr>
          <a:xfrm>
            <a:off x="2201933" y="2675865"/>
            <a:ext cx="1244400" cy="522814"/>
          </a:xfrm>
          <a:prstGeom prst="roundRect">
            <a:avLst>
              <a:gd name="adj" fmla="val 13489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1200" dirty="0">
                <a:solidFill>
                  <a:schemeClr val="tx2"/>
                </a:solidFill>
              </a:rPr>
              <a:t>servizio </a:t>
            </a:r>
            <a:r>
              <a:rPr lang="it-IT" sz="1200" b="1" dirty="0" err="1">
                <a:solidFill>
                  <a:schemeClr val="tx2"/>
                </a:solidFill>
              </a:rPr>
              <a:t>SdICoop</a:t>
            </a:r>
            <a:r>
              <a:rPr lang="it-IT" sz="1200" b="1" dirty="0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16" name="Rettangolo arrotondato 15"/>
          <p:cNvSpPr/>
          <p:nvPr/>
        </p:nvSpPr>
        <p:spPr>
          <a:xfrm>
            <a:off x="2228700" y="4210390"/>
            <a:ext cx="1224263" cy="548104"/>
          </a:xfrm>
          <a:prstGeom prst="roundRect">
            <a:avLst>
              <a:gd name="adj" fmla="val 13489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1200" dirty="0">
                <a:solidFill>
                  <a:schemeClr val="tx2"/>
                </a:solidFill>
              </a:rPr>
              <a:t>servizio </a:t>
            </a:r>
            <a:r>
              <a:rPr lang="it-IT" sz="1200" b="1" dirty="0" err="1">
                <a:solidFill>
                  <a:schemeClr val="tx2"/>
                </a:solidFill>
              </a:rPr>
              <a:t>SdIFtp</a:t>
            </a:r>
            <a:r>
              <a:rPr lang="it-IT" sz="1200" b="1" dirty="0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17" name="Rettangolo arrotondato 16"/>
          <p:cNvSpPr/>
          <p:nvPr/>
        </p:nvSpPr>
        <p:spPr>
          <a:xfrm>
            <a:off x="2239292" y="4918087"/>
            <a:ext cx="1236932" cy="531709"/>
          </a:xfrm>
          <a:prstGeom prst="roundRect">
            <a:avLst>
              <a:gd name="adj" fmla="val 13489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1200" dirty="0" smtClean="0">
                <a:solidFill>
                  <a:schemeClr val="tx2"/>
                </a:solidFill>
              </a:rPr>
              <a:t>Servizio Web </a:t>
            </a:r>
            <a:r>
              <a:rPr lang="it-IT" sz="1200" b="1" dirty="0">
                <a:solidFill>
                  <a:schemeClr val="tx2"/>
                </a:solidFill>
              </a:rPr>
              <a:t>“Fatture e corrispettivi</a:t>
            </a:r>
            <a:r>
              <a:rPr lang="it-IT" sz="1200" b="1" dirty="0" smtClean="0">
                <a:solidFill>
                  <a:schemeClr val="tx2"/>
                </a:solidFill>
              </a:rPr>
              <a:t>”</a:t>
            </a:r>
            <a:endParaRPr lang="it-IT" sz="1200" b="1" dirty="0">
              <a:solidFill>
                <a:schemeClr val="tx2"/>
              </a:solidFill>
            </a:endParaRPr>
          </a:p>
        </p:txBody>
      </p:sp>
      <p:sp>
        <p:nvSpPr>
          <p:cNvPr id="18" name="Rettangolo 17"/>
          <p:cNvSpPr/>
          <p:nvPr/>
        </p:nvSpPr>
        <p:spPr>
          <a:xfrm>
            <a:off x="2019359" y="3346981"/>
            <a:ext cx="1690976" cy="769441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algn="ctr"/>
            <a:r>
              <a:rPr lang="it-IT" sz="1100" b="1" i="1" dirty="0">
                <a:solidFill>
                  <a:schemeClr val="bg1"/>
                </a:solidFill>
              </a:rPr>
              <a:t>A</a:t>
            </a:r>
            <a:r>
              <a:rPr lang="it-IT" sz="1100" b="1" i="1" dirty="0" smtClean="0">
                <a:solidFill>
                  <a:schemeClr val="bg1"/>
                </a:solidFill>
              </a:rPr>
              <a:t>ccordo </a:t>
            </a:r>
            <a:r>
              <a:rPr lang="it-IT" sz="1100" b="1" i="1" dirty="0">
                <a:solidFill>
                  <a:schemeClr val="bg1"/>
                </a:solidFill>
              </a:rPr>
              <a:t>di servizio</a:t>
            </a:r>
            <a:r>
              <a:rPr lang="it-IT" sz="1100" dirty="0">
                <a:solidFill>
                  <a:schemeClr val="bg1"/>
                </a:solidFill>
              </a:rPr>
              <a:t> </a:t>
            </a:r>
            <a:endParaRPr lang="it-IT" sz="1100" dirty="0" smtClean="0">
              <a:solidFill>
                <a:schemeClr val="bg1"/>
              </a:solidFill>
            </a:endParaRPr>
          </a:p>
          <a:p>
            <a:pPr algn="ctr"/>
            <a:r>
              <a:rPr lang="it-IT" sz="1100" dirty="0" smtClean="0">
                <a:solidFill>
                  <a:schemeClr val="bg1"/>
                </a:solidFill>
              </a:rPr>
              <a:t>(regole </a:t>
            </a:r>
            <a:r>
              <a:rPr lang="it-IT" sz="1100" dirty="0">
                <a:solidFill>
                  <a:schemeClr val="bg1"/>
                </a:solidFill>
              </a:rPr>
              <a:t>di comunicazione tra il soggetto trasmittente e il </a:t>
            </a:r>
            <a:r>
              <a:rPr lang="it-IT" sz="1100" dirty="0" err="1" smtClean="0">
                <a:solidFill>
                  <a:schemeClr val="bg1"/>
                </a:solidFill>
              </a:rPr>
              <a:t>SdI</a:t>
            </a:r>
            <a:r>
              <a:rPr lang="it-IT" sz="1100" dirty="0" smtClean="0">
                <a:solidFill>
                  <a:schemeClr val="bg1"/>
                </a:solidFill>
              </a:rPr>
              <a:t>)</a:t>
            </a:r>
            <a:endParaRPr lang="it-IT" sz="1100" dirty="0">
              <a:solidFill>
                <a:schemeClr val="bg1"/>
              </a:solidFill>
            </a:endParaRPr>
          </a:p>
        </p:txBody>
      </p:sp>
      <p:sp>
        <p:nvSpPr>
          <p:cNvPr id="19" name="Rettangolo arrotondato 18"/>
          <p:cNvSpPr/>
          <p:nvPr/>
        </p:nvSpPr>
        <p:spPr>
          <a:xfrm>
            <a:off x="4355976" y="1988840"/>
            <a:ext cx="1280777" cy="3407194"/>
          </a:xfrm>
          <a:prstGeom prst="roundRect">
            <a:avLst>
              <a:gd name="adj" fmla="val 13489"/>
            </a:avLst>
          </a:prstGeom>
          <a:solidFill>
            <a:srgbClr val="C00000"/>
          </a:solidFill>
        </p:spPr>
        <p:style>
          <a:lnRef idx="1">
            <a:schemeClr val="accen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2400" dirty="0" smtClean="0">
                <a:solidFill>
                  <a:schemeClr val="bg1"/>
                </a:solidFill>
              </a:rPr>
              <a:t>SDI</a:t>
            </a:r>
            <a:endParaRPr lang="it-IT" sz="2400" b="1" i="1" dirty="0">
              <a:solidFill>
                <a:schemeClr val="bg1"/>
              </a:solidFill>
            </a:endParaRPr>
          </a:p>
        </p:txBody>
      </p:sp>
      <p:cxnSp>
        <p:nvCxnSpPr>
          <p:cNvPr id="20" name="Connettore 2 19"/>
          <p:cNvCxnSpPr>
            <a:endCxn id="13" idx="1"/>
          </p:cNvCxnSpPr>
          <p:nvPr/>
        </p:nvCxnSpPr>
        <p:spPr>
          <a:xfrm>
            <a:off x="1182430" y="3680463"/>
            <a:ext cx="24412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ttangolo 20"/>
          <p:cNvSpPr/>
          <p:nvPr/>
        </p:nvSpPr>
        <p:spPr>
          <a:xfrm>
            <a:off x="7821430" y="3375250"/>
            <a:ext cx="999042" cy="29238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it-IT" sz="1300" b="1" i="1" cap="small" dirty="0" smtClean="0">
                <a:solidFill>
                  <a:schemeClr val="tx2"/>
                </a:solidFill>
              </a:rPr>
              <a:t>ricevente</a:t>
            </a:r>
            <a:endParaRPr lang="it-IT" sz="1300" dirty="0">
              <a:solidFill>
                <a:schemeClr val="tx2"/>
              </a:solidFill>
            </a:endParaRPr>
          </a:p>
        </p:txBody>
      </p:sp>
      <p:cxnSp>
        <p:nvCxnSpPr>
          <p:cNvPr id="22" name="Connettore 4 21"/>
          <p:cNvCxnSpPr>
            <a:stCxn id="26" idx="2"/>
            <a:endCxn id="30" idx="1"/>
          </p:cNvCxnSpPr>
          <p:nvPr/>
        </p:nvCxnSpPr>
        <p:spPr>
          <a:xfrm rot="16200000" flipH="1">
            <a:off x="5513915" y="4557315"/>
            <a:ext cx="1509879" cy="265937"/>
          </a:xfrm>
          <a:prstGeom prst="bentConnector2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ttore 4 22"/>
          <p:cNvCxnSpPr>
            <a:stCxn id="26" idx="2"/>
            <a:endCxn id="29" idx="1"/>
          </p:cNvCxnSpPr>
          <p:nvPr/>
        </p:nvCxnSpPr>
        <p:spPr>
          <a:xfrm rot="16200000" flipH="1">
            <a:off x="5960407" y="4110824"/>
            <a:ext cx="633880" cy="282922"/>
          </a:xfrm>
          <a:prstGeom prst="bentConnector2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ttore 4 23"/>
          <p:cNvCxnSpPr>
            <a:stCxn id="26" idx="0"/>
            <a:endCxn id="27" idx="1"/>
          </p:cNvCxnSpPr>
          <p:nvPr/>
        </p:nvCxnSpPr>
        <p:spPr>
          <a:xfrm rot="5400000" flipH="1" flipV="1">
            <a:off x="5681327" y="2742929"/>
            <a:ext cx="1167586" cy="258469"/>
          </a:xfrm>
          <a:prstGeom prst="bentConnector2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ttore 4 24"/>
          <p:cNvCxnSpPr>
            <a:stCxn id="26" idx="0"/>
            <a:endCxn id="28" idx="1"/>
          </p:cNvCxnSpPr>
          <p:nvPr/>
        </p:nvCxnSpPr>
        <p:spPr>
          <a:xfrm rot="5400000" flipH="1" flipV="1">
            <a:off x="6013601" y="3068953"/>
            <a:ext cx="509288" cy="264718"/>
          </a:xfrm>
          <a:prstGeom prst="bentConnector2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ttangolo arrotondato 25"/>
          <p:cNvSpPr/>
          <p:nvPr/>
        </p:nvSpPr>
        <p:spPr>
          <a:xfrm>
            <a:off x="5871248" y="3455956"/>
            <a:ext cx="529275" cy="479389"/>
          </a:xfrm>
          <a:prstGeom prst="roundRect">
            <a:avLst>
              <a:gd name="adj" fmla="val 13489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300" dirty="0" smtClean="0">
                <a:solidFill>
                  <a:schemeClr val="bg1"/>
                </a:solidFill>
              </a:rPr>
              <a:t>File XML </a:t>
            </a:r>
            <a:endParaRPr lang="it-IT" sz="1300" b="1" i="1" dirty="0">
              <a:solidFill>
                <a:schemeClr val="bg1"/>
              </a:solidFill>
            </a:endParaRPr>
          </a:p>
        </p:txBody>
      </p:sp>
      <p:sp>
        <p:nvSpPr>
          <p:cNvPr id="27" name="Rettangolo arrotondato 26"/>
          <p:cNvSpPr/>
          <p:nvPr/>
        </p:nvSpPr>
        <p:spPr>
          <a:xfrm>
            <a:off x="6394355" y="2026963"/>
            <a:ext cx="1354550" cy="522814"/>
          </a:xfrm>
          <a:prstGeom prst="roundRect">
            <a:avLst>
              <a:gd name="adj" fmla="val 13489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1200" dirty="0">
                <a:solidFill>
                  <a:schemeClr val="tx2"/>
                </a:solidFill>
              </a:rPr>
              <a:t>Servizio </a:t>
            </a:r>
            <a:r>
              <a:rPr lang="it-IT" sz="1200" b="1" dirty="0">
                <a:solidFill>
                  <a:schemeClr val="tx2"/>
                </a:solidFill>
              </a:rPr>
              <a:t>PEC</a:t>
            </a:r>
          </a:p>
        </p:txBody>
      </p:sp>
      <p:sp>
        <p:nvSpPr>
          <p:cNvPr id="28" name="Rettangolo arrotondato 27"/>
          <p:cNvSpPr/>
          <p:nvPr/>
        </p:nvSpPr>
        <p:spPr>
          <a:xfrm>
            <a:off x="6400604" y="2685261"/>
            <a:ext cx="1383446" cy="522814"/>
          </a:xfrm>
          <a:prstGeom prst="roundRect">
            <a:avLst>
              <a:gd name="adj" fmla="val 13489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1200" dirty="0">
                <a:solidFill>
                  <a:schemeClr val="tx2"/>
                </a:solidFill>
              </a:rPr>
              <a:t>servizio </a:t>
            </a:r>
            <a:r>
              <a:rPr lang="it-IT" sz="1200" b="1" dirty="0" err="1">
                <a:solidFill>
                  <a:schemeClr val="tx2"/>
                </a:solidFill>
              </a:rPr>
              <a:t>SdICoop</a:t>
            </a:r>
            <a:endParaRPr lang="it-IT" sz="1200" b="1" dirty="0">
              <a:solidFill>
                <a:schemeClr val="tx2"/>
              </a:solidFill>
            </a:endParaRPr>
          </a:p>
        </p:txBody>
      </p:sp>
      <p:sp>
        <p:nvSpPr>
          <p:cNvPr id="29" name="Rettangolo arrotondato 28"/>
          <p:cNvSpPr/>
          <p:nvPr/>
        </p:nvSpPr>
        <p:spPr>
          <a:xfrm>
            <a:off x="6418808" y="4295173"/>
            <a:ext cx="1365242" cy="548104"/>
          </a:xfrm>
          <a:prstGeom prst="roundRect">
            <a:avLst>
              <a:gd name="adj" fmla="val 13489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1200" dirty="0">
                <a:solidFill>
                  <a:schemeClr val="tx2"/>
                </a:solidFill>
              </a:rPr>
              <a:t>servizio </a:t>
            </a:r>
            <a:r>
              <a:rPr lang="it-IT" sz="1200" b="1" dirty="0" err="1">
                <a:solidFill>
                  <a:schemeClr val="tx2"/>
                </a:solidFill>
              </a:rPr>
              <a:t>SdIFtp</a:t>
            </a:r>
            <a:r>
              <a:rPr lang="it-IT" sz="1200" b="1" dirty="0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30" name="Rettangolo arrotondato 29"/>
          <p:cNvSpPr/>
          <p:nvPr/>
        </p:nvSpPr>
        <p:spPr>
          <a:xfrm>
            <a:off x="6401823" y="5085184"/>
            <a:ext cx="1633105" cy="720080"/>
          </a:xfrm>
          <a:prstGeom prst="roundRect">
            <a:avLst>
              <a:gd name="adj" fmla="val 13489"/>
            </a:avLst>
          </a:prstGeom>
          <a:ln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it-IT" sz="1200" b="1" dirty="0" smtClean="0">
                <a:solidFill>
                  <a:schemeClr val="tx2"/>
                </a:solidFill>
              </a:rPr>
              <a:t>A</a:t>
            </a:r>
            <a:r>
              <a:rPr lang="it-IT" sz="1200" dirty="0" smtClean="0">
                <a:solidFill>
                  <a:schemeClr val="tx2"/>
                </a:solidFill>
              </a:rPr>
              <a:t>rea web ad accesso autenticato, riservata a cliente e fornitore</a:t>
            </a:r>
            <a:endParaRPr lang="it-IT" sz="1200" dirty="0">
              <a:solidFill>
                <a:schemeClr val="tx2"/>
              </a:solidFill>
            </a:endParaRPr>
          </a:p>
        </p:txBody>
      </p:sp>
      <p:cxnSp>
        <p:nvCxnSpPr>
          <p:cNvPr id="31" name="Connettore 2 30"/>
          <p:cNvCxnSpPr>
            <a:stCxn id="19" idx="3"/>
            <a:endCxn id="26" idx="1"/>
          </p:cNvCxnSpPr>
          <p:nvPr/>
        </p:nvCxnSpPr>
        <p:spPr>
          <a:xfrm>
            <a:off x="5636753" y="3692437"/>
            <a:ext cx="234495" cy="321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ttangolo 31"/>
          <p:cNvSpPr/>
          <p:nvPr/>
        </p:nvSpPr>
        <p:spPr>
          <a:xfrm>
            <a:off x="168591" y="3534270"/>
            <a:ext cx="1080000" cy="29238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it-IT" sz="1300" b="1" i="1" cap="small" dirty="0" smtClean="0">
                <a:solidFill>
                  <a:schemeClr val="tx2"/>
                </a:solidFill>
              </a:rPr>
              <a:t>trasmittente </a:t>
            </a:r>
            <a:endParaRPr lang="it-IT" sz="1300" b="1" i="1" cap="small" dirty="0">
              <a:solidFill>
                <a:schemeClr val="tx2"/>
              </a:solidFill>
            </a:endParaRPr>
          </a:p>
        </p:txBody>
      </p:sp>
      <p:cxnSp>
        <p:nvCxnSpPr>
          <p:cNvPr id="33" name="Connettore 4 32"/>
          <p:cNvCxnSpPr>
            <a:stCxn id="28" idx="3"/>
            <a:endCxn id="21" idx="0"/>
          </p:cNvCxnSpPr>
          <p:nvPr/>
        </p:nvCxnSpPr>
        <p:spPr>
          <a:xfrm>
            <a:off x="7784050" y="2946668"/>
            <a:ext cx="536901" cy="428582"/>
          </a:xfrm>
          <a:prstGeom prst="bentConnector2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ttore 4 33"/>
          <p:cNvCxnSpPr>
            <a:stCxn id="27" idx="3"/>
            <a:endCxn id="21" idx="0"/>
          </p:cNvCxnSpPr>
          <p:nvPr/>
        </p:nvCxnSpPr>
        <p:spPr>
          <a:xfrm>
            <a:off x="7748905" y="2288370"/>
            <a:ext cx="572046" cy="1086881"/>
          </a:xfrm>
          <a:prstGeom prst="bentConnector2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ttore 4 34"/>
          <p:cNvCxnSpPr>
            <a:stCxn id="29" idx="3"/>
            <a:endCxn id="21" idx="2"/>
          </p:cNvCxnSpPr>
          <p:nvPr/>
        </p:nvCxnSpPr>
        <p:spPr>
          <a:xfrm flipV="1">
            <a:off x="7784050" y="3667637"/>
            <a:ext cx="536901" cy="901588"/>
          </a:xfrm>
          <a:prstGeom prst="bentConnector2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ttore 2 35"/>
          <p:cNvCxnSpPr>
            <a:stCxn id="15" idx="3"/>
          </p:cNvCxnSpPr>
          <p:nvPr/>
        </p:nvCxnSpPr>
        <p:spPr>
          <a:xfrm>
            <a:off x="3446333" y="2937272"/>
            <a:ext cx="909643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ttore 2 36"/>
          <p:cNvCxnSpPr/>
          <p:nvPr/>
        </p:nvCxnSpPr>
        <p:spPr>
          <a:xfrm flipV="1">
            <a:off x="3446333" y="2288368"/>
            <a:ext cx="909643" cy="2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ttore 2 37"/>
          <p:cNvCxnSpPr/>
          <p:nvPr/>
        </p:nvCxnSpPr>
        <p:spPr>
          <a:xfrm flipV="1">
            <a:off x="3446333" y="4484441"/>
            <a:ext cx="909643" cy="1817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ttore 2 38"/>
          <p:cNvCxnSpPr/>
          <p:nvPr/>
        </p:nvCxnSpPr>
        <p:spPr>
          <a:xfrm flipV="1">
            <a:off x="3449145" y="5177631"/>
            <a:ext cx="906831" cy="1816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ttangolo arrotondato 39"/>
          <p:cNvSpPr/>
          <p:nvPr/>
        </p:nvSpPr>
        <p:spPr>
          <a:xfrm>
            <a:off x="2019359" y="2647918"/>
            <a:ext cx="1690976" cy="2143913"/>
          </a:xfrm>
          <a:prstGeom prst="roundRect">
            <a:avLst/>
          </a:prstGeom>
          <a:noFill/>
          <a:ln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6" name="CasellaDiTesto 45"/>
          <p:cNvSpPr txBox="1"/>
          <p:nvPr/>
        </p:nvSpPr>
        <p:spPr>
          <a:xfrm>
            <a:off x="1938914" y="1184471"/>
            <a:ext cx="10138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smtClean="0"/>
              <a:t>Riceve</a:t>
            </a:r>
            <a:endParaRPr lang="it-IT" sz="2400" b="1" dirty="0"/>
          </a:p>
        </p:txBody>
      </p:sp>
      <p:sp>
        <p:nvSpPr>
          <p:cNvPr id="47" name="CasellaDiTesto 46"/>
          <p:cNvSpPr txBox="1"/>
          <p:nvPr/>
        </p:nvSpPr>
        <p:spPr>
          <a:xfrm>
            <a:off x="4297508" y="1032071"/>
            <a:ext cx="13562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it-IT"/>
            </a:defPPr>
            <a:lvl1pPr>
              <a:defRPr sz="2400" b="1"/>
            </a:lvl1pPr>
          </a:lstStyle>
          <a:p>
            <a:r>
              <a:rPr lang="it-IT" dirty="0"/>
              <a:t>Controlla</a:t>
            </a:r>
          </a:p>
        </p:txBody>
      </p:sp>
      <p:sp>
        <p:nvSpPr>
          <p:cNvPr id="48" name="CasellaDiTesto 47"/>
          <p:cNvSpPr txBox="1"/>
          <p:nvPr/>
        </p:nvSpPr>
        <p:spPr>
          <a:xfrm>
            <a:off x="6135885" y="1184471"/>
            <a:ext cx="14205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it-IT"/>
            </a:defPPr>
            <a:lvl1pPr>
              <a:defRPr sz="2400" b="1"/>
            </a:lvl1pPr>
          </a:lstStyle>
          <a:p>
            <a:r>
              <a:rPr lang="it-IT" dirty="0"/>
              <a:t>Consegna</a:t>
            </a:r>
          </a:p>
        </p:txBody>
      </p:sp>
      <p:sp>
        <p:nvSpPr>
          <p:cNvPr id="41" name="CasellaDiTesto 40"/>
          <p:cNvSpPr txBox="1"/>
          <p:nvPr/>
        </p:nvSpPr>
        <p:spPr>
          <a:xfrm>
            <a:off x="179512" y="6218148"/>
            <a:ext cx="61206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Il provvedimento direttoriale del 30 aprile 2018</a:t>
            </a:r>
          </a:p>
          <a:p>
            <a:r>
              <a:rPr lang="it-IT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Il Sistema di interscambio, le regole i servizi</a:t>
            </a:r>
          </a:p>
        </p:txBody>
      </p:sp>
    </p:spTree>
    <p:extLst>
      <p:ext uri="{BB962C8B-B14F-4D97-AF65-F5344CB8AC3E}">
        <p14:creationId xmlns:p14="http://schemas.microsoft.com/office/powerpoint/2010/main" val="1954507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1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2" grpId="0" animBg="1"/>
      <p:bldP spid="40" grpId="0" animBg="1"/>
      <p:bldP spid="46" grpId="0"/>
      <p:bldP spid="47" grpId="0"/>
      <p:bldP spid="4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5"/>
          <p:cNvSpPr>
            <a:spLocks noChangeArrowheads="1"/>
          </p:cNvSpPr>
          <p:nvPr/>
        </p:nvSpPr>
        <p:spPr bwMode="auto">
          <a:xfrm>
            <a:off x="144463" y="44624"/>
            <a:ext cx="8891587" cy="7445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3500" b="1" dirty="0">
                <a:solidFill>
                  <a:srgbClr val="1F497D"/>
                </a:solidFill>
                <a:latin typeface="Verdana" pitchFamily="34" charset="0"/>
              </a:rPr>
              <a:t>PORTALE </a:t>
            </a:r>
            <a:r>
              <a:rPr lang="it-IT" sz="3500" b="1" i="1" dirty="0">
                <a:solidFill>
                  <a:srgbClr val="FF0000"/>
                </a:solidFill>
                <a:latin typeface="Verdana" pitchFamily="34" charset="0"/>
              </a:rPr>
              <a:t>FATTURE E CORRISPETTVI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2200" b="1" i="1" dirty="0">
                <a:solidFill>
                  <a:srgbClr val="FF0000"/>
                </a:solidFill>
                <a:latin typeface="Verdana" pitchFamily="34" charset="0"/>
              </a:rPr>
              <a:t>GENERAZIONE QRCODE</a:t>
            </a:r>
          </a:p>
        </p:txBody>
      </p:sp>
      <p:pic>
        <p:nvPicPr>
          <p:cNvPr id="5" name="Picture 3">
            <a:extLst>
              <a:ext uri="{FF2B5EF4-FFF2-40B4-BE49-F238E27FC236}">
                <a16:creationId xmlns="" xmlns:a16="http://schemas.microsoft.com/office/drawing/2014/main" id="{4DA4A56E-5485-354A-91A6-695C71DBED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908720"/>
            <a:ext cx="7091836" cy="4893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Connettore 2 2">
            <a:extLst>
              <a:ext uri="{FF2B5EF4-FFF2-40B4-BE49-F238E27FC236}">
                <a16:creationId xmlns="" xmlns:a16="http://schemas.microsoft.com/office/drawing/2014/main" id="{AEF48D53-DEEF-DD4D-A284-B505351F496A}"/>
              </a:ext>
            </a:extLst>
          </p:cNvPr>
          <p:cNvCxnSpPr>
            <a:cxnSpLocks/>
            <a:stCxn id="8" idx="1"/>
          </p:cNvCxnSpPr>
          <p:nvPr/>
        </p:nvCxnSpPr>
        <p:spPr>
          <a:xfrm flipH="1">
            <a:off x="6878748" y="3220235"/>
            <a:ext cx="933612" cy="69249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ttangolo 7">
            <a:extLst>
              <a:ext uri="{FF2B5EF4-FFF2-40B4-BE49-F238E27FC236}">
                <a16:creationId xmlns="" xmlns:a16="http://schemas.microsoft.com/office/drawing/2014/main" id="{FE29516B-64A8-A543-90EA-7EF1E7CC9D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12360" y="2527737"/>
            <a:ext cx="1259409" cy="1384995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lvl="1" algn="just">
              <a:spcAft>
                <a:spcPts val="600"/>
              </a:spcAft>
            </a:pPr>
            <a:r>
              <a:rPr lang="it-IT" sz="1400" dirty="0">
                <a:solidFill>
                  <a:srgbClr val="1F497D"/>
                </a:solidFill>
                <a:latin typeface="Calibri" pitchFamily="34" charset="0"/>
              </a:rPr>
              <a:t>Servizio per generare il </a:t>
            </a:r>
            <a:r>
              <a:rPr lang="it-IT" sz="1400" dirty="0">
                <a:solidFill>
                  <a:srgbClr val="FF0000"/>
                </a:solidFill>
                <a:latin typeface="Calibri" pitchFamily="34" charset="0"/>
              </a:rPr>
              <a:t>QR-Code </a:t>
            </a:r>
            <a:r>
              <a:rPr lang="it-IT" sz="1400" dirty="0">
                <a:solidFill>
                  <a:srgbClr val="1F497D"/>
                </a:solidFill>
                <a:latin typeface="Calibri" pitchFamily="34" charset="0"/>
              </a:rPr>
              <a:t>(in formato immagine o pdf)</a:t>
            </a:r>
          </a:p>
        </p:txBody>
      </p:sp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6B24D5-5602-4CAE-B5C1-09601265F5D9}" type="slidenum">
              <a:rPr lang="it-IT" smtClean="0"/>
              <a:pPr>
                <a:defRPr/>
              </a:pPr>
              <a:t>30</a:t>
            </a:fld>
            <a:endParaRPr lang="it-IT"/>
          </a:p>
        </p:txBody>
      </p:sp>
      <p:sp>
        <p:nvSpPr>
          <p:cNvPr id="7" name="Rettangolo 6"/>
          <p:cNvSpPr/>
          <p:nvPr/>
        </p:nvSpPr>
        <p:spPr>
          <a:xfrm>
            <a:off x="3059832" y="4293096"/>
            <a:ext cx="2160240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55859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5"/>
          <p:cNvSpPr>
            <a:spLocks noChangeArrowheads="1"/>
          </p:cNvSpPr>
          <p:nvPr/>
        </p:nvSpPr>
        <p:spPr bwMode="auto">
          <a:xfrm>
            <a:off x="144463" y="44624"/>
            <a:ext cx="8891587" cy="7445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3200" b="1" dirty="0">
                <a:solidFill>
                  <a:srgbClr val="1F497D"/>
                </a:solidFill>
                <a:latin typeface="Verdana" pitchFamily="34" charset="0"/>
              </a:rPr>
              <a:t>PORTALE </a:t>
            </a:r>
            <a:r>
              <a:rPr lang="it-IT" sz="3200" b="1" i="1" dirty="0">
                <a:solidFill>
                  <a:srgbClr val="FF0000"/>
                </a:solidFill>
                <a:latin typeface="Verdana" pitchFamily="34" charset="0"/>
              </a:rPr>
              <a:t>FATTURE E CORRISPETTVI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2000" b="1" i="1" dirty="0">
                <a:solidFill>
                  <a:srgbClr val="FF0000"/>
                </a:solidFill>
                <a:latin typeface="Verdana" pitchFamily="34" charset="0"/>
              </a:rPr>
              <a:t>GENERAZIONE QRCODE</a:t>
            </a:r>
          </a:p>
        </p:txBody>
      </p:sp>
      <p:sp>
        <p:nvSpPr>
          <p:cNvPr id="8" name="Rettangolo 7">
            <a:extLst>
              <a:ext uri="{FF2B5EF4-FFF2-40B4-BE49-F238E27FC236}">
                <a16:creationId xmlns="" xmlns:a16="http://schemas.microsoft.com/office/drawing/2014/main" id="{FE29516B-64A8-A543-90EA-7EF1E7CC9D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76782" y="2276872"/>
            <a:ext cx="2059268" cy="4154984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lvl="1" algn="just">
              <a:spcAft>
                <a:spcPts val="600"/>
              </a:spcAft>
            </a:pPr>
            <a:r>
              <a:rPr lang="it-IT" sz="1400" dirty="0">
                <a:solidFill>
                  <a:srgbClr val="1F497D"/>
                </a:solidFill>
                <a:latin typeface="Calibri" pitchFamily="34" charset="0"/>
              </a:rPr>
              <a:t>Generazione PDF del </a:t>
            </a:r>
            <a:r>
              <a:rPr lang="it-IT" sz="1400" dirty="0" err="1">
                <a:solidFill>
                  <a:srgbClr val="1F497D"/>
                </a:solidFill>
                <a:latin typeface="Calibri" pitchFamily="34" charset="0"/>
              </a:rPr>
              <a:t>QRCode</a:t>
            </a:r>
            <a:r>
              <a:rPr lang="it-IT" sz="1400" dirty="0">
                <a:solidFill>
                  <a:srgbClr val="1F497D"/>
                </a:solidFill>
                <a:latin typeface="Calibri" pitchFamily="34" charset="0"/>
              </a:rPr>
              <a:t>: nella pagina sono esposti i singoli dati, presenti in AT al momento della generazione, che sono contenuti nel </a:t>
            </a:r>
            <a:r>
              <a:rPr lang="it-IT" sz="1400" dirty="0" err="1">
                <a:solidFill>
                  <a:srgbClr val="1F497D"/>
                </a:solidFill>
                <a:latin typeface="Calibri" pitchFamily="34" charset="0"/>
              </a:rPr>
              <a:t>QRCode</a:t>
            </a:r>
            <a:r>
              <a:rPr lang="it-IT" sz="1400" dirty="0">
                <a:solidFill>
                  <a:srgbClr val="1F497D"/>
                </a:solidFill>
                <a:latin typeface="Calibri" pitchFamily="34" charset="0"/>
              </a:rPr>
              <a:t>:</a:t>
            </a:r>
          </a:p>
          <a:p>
            <a:pPr marL="285750" lvl="1" indent="-285750" algn="just">
              <a:spcAft>
                <a:spcPts val="600"/>
              </a:spcAft>
              <a:buFont typeface="Wingdings" pitchFamily="2" charset="2"/>
              <a:buChar char="ü"/>
            </a:pPr>
            <a:r>
              <a:rPr lang="it-IT" sz="1400" dirty="0">
                <a:solidFill>
                  <a:srgbClr val="FF0000"/>
                </a:solidFill>
                <a:latin typeface="Calibri" pitchFamily="34" charset="0"/>
              </a:rPr>
              <a:t>Nazione </a:t>
            </a:r>
            <a:r>
              <a:rPr lang="it-IT" sz="1400" dirty="0">
                <a:solidFill>
                  <a:srgbClr val="FF0000"/>
                </a:solidFill>
                <a:latin typeface="Calibri" pitchFamily="34" charset="0"/>
                <a:sym typeface="Wingdings" pitchFamily="2" charset="2"/>
              </a:rPr>
              <a:t> IT</a:t>
            </a:r>
          </a:p>
          <a:p>
            <a:pPr marL="285750" lvl="1" indent="-285750" algn="just">
              <a:spcAft>
                <a:spcPts val="600"/>
              </a:spcAft>
              <a:buFont typeface="Wingdings" pitchFamily="2" charset="2"/>
              <a:buChar char="ü"/>
            </a:pPr>
            <a:r>
              <a:rPr lang="it-IT" sz="1400" dirty="0">
                <a:solidFill>
                  <a:srgbClr val="FF0000"/>
                </a:solidFill>
                <a:latin typeface="Calibri" pitchFamily="34" charset="0"/>
                <a:sym typeface="Wingdings" pitchFamily="2" charset="2"/>
              </a:rPr>
              <a:t>CF</a:t>
            </a:r>
          </a:p>
          <a:p>
            <a:pPr marL="285750" lvl="1" indent="-285750" algn="just">
              <a:spcAft>
                <a:spcPts val="600"/>
              </a:spcAft>
              <a:buFont typeface="Wingdings" pitchFamily="2" charset="2"/>
              <a:buChar char="ü"/>
            </a:pPr>
            <a:r>
              <a:rPr lang="it-IT" sz="1400" dirty="0">
                <a:solidFill>
                  <a:srgbClr val="FF0000"/>
                </a:solidFill>
                <a:latin typeface="Calibri" pitchFamily="34" charset="0"/>
                <a:sym typeface="Wingdings" pitchFamily="2" charset="2"/>
              </a:rPr>
              <a:t>Numero PIVA</a:t>
            </a:r>
          </a:p>
          <a:p>
            <a:pPr marL="285750" lvl="1" indent="-285750" algn="just">
              <a:spcAft>
                <a:spcPts val="600"/>
              </a:spcAft>
              <a:buFont typeface="Wingdings" pitchFamily="2" charset="2"/>
              <a:buChar char="ü"/>
            </a:pPr>
            <a:r>
              <a:rPr lang="it-IT" sz="1400" dirty="0">
                <a:solidFill>
                  <a:srgbClr val="FF0000"/>
                </a:solidFill>
                <a:latin typeface="Calibri" pitchFamily="34" charset="0"/>
                <a:sym typeface="Wingdings" pitchFamily="2" charset="2"/>
              </a:rPr>
              <a:t>Denominazione</a:t>
            </a:r>
          </a:p>
          <a:p>
            <a:pPr marL="285750" lvl="1" indent="-285750" algn="just">
              <a:spcAft>
                <a:spcPts val="600"/>
              </a:spcAft>
              <a:buFont typeface="Wingdings" pitchFamily="2" charset="2"/>
              <a:buChar char="ü"/>
            </a:pPr>
            <a:r>
              <a:rPr lang="it-IT" sz="1400" dirty="0">
                <a:solidFill>
                  <a:srgbClr val="FF0000"/>
                </a:solidFill>
                <a:latin typeface="Calibri" pitchFamily="34" charset="0"/>
                <a:sym typeface="Wingdings" pitchFamily="2" charset="2"/>
              </a:rPr>
              <a:t>Domicilio fiscale</a:t>
            </a:r>
          </a:p>
          <a:p>
            <a:pPr marL="285750" lvl="1" indent="-285750" algn="just">
              <a:spcAft>
                <a:spcPts val="600"/>
              </a:spcAft>
              <a:buFont typeface="Wingdings" pitchFamily="2" charset="2"/>
              <a:buChar char="ü"/>
            </a:pPr>
            <a:r>
              <a:rPr lang="it-IT" sz="1400" dirty="0">
                <a:solidFill>
                  <a:srgbClr val="FF0000"/>
                </a:solidFill>
                <a:latin typeface="Calibri" pitchFamily="34" charset="0"/>
                <a:sym typeface="Wingdings" pitchFamily="2" charset="2"/>
              </a:rPr>
              <a:t>PEC</a:t>
            </a:r>
          </a:p>
          <a:p>
            <a:pPr marL="285750" lvl="1" indent="-285750" algn="just">
              <a:spcAft>
                <a:spcPts val="600"/>
              </a:spcAft>
              <a:buFont typeface="Wingdings" pitchFamily="2" charset="2"/>
              <a:buChar char="ü"/>
            </a:pPr>
            <a:r>
              <a:rPr lang="it-IT" sz="1400" dirty="0">
                <a:solidFill>
                  <a:srgbClr val="FF0000"/>
                </a:solidFill>
                <a:latin typeface="Calibri" pitchFamily="34" charset="0"/>
                <a:sym typeface="Wingdings" pitchFamily="2" charset="2"/>
              </a:rPr>
              <a:t>Codice Destinatario</a:t>
            </a:r>
          </a:p>
          <a:p>
            <a:pPr marL="285750" lvl="1" indent="-285750" algn="just">
              <a:spcAft>
                <a:spcPts val="600"/>
              </a:spcAft>
              <a:buFont typeface="Wingdings" pitchFamily="2" charset="2"/>
              <a:buChar char="ü"/>
            </a:pPr>
            <a:r>
              <a:rPr lang="it-IT" sz="1400" dirty="0">
                <a:solidFill>
                  <a:srgbClr val="FF0000"/>
                </a:solidFill>
                <a:latin typeface="Calibri" pitchFamily="34" charset="0"/>
                <a:sym typeface="Wingdings" pitchFamily="2" charset="2"/>
              </a:rPr>
              <a:t>Data e ora generazione </a:t>
            </a:r>
            <a:r>
              <a:rPr lang="it-IT" sz="1400" dirty="0" err="1">
                <a:solidFill>
                  <a:srgbClr val="FF0000"/>
                </a:solidFill>
                <a:latin typeface="Calibri" pitchFamily="34" charset="0"/>
                <a:sym typeface="Wingdings" pitchFamily="2" charset="2"/>
              </a:rPr>
              <a:t>QRCode</a:t>
            </a:r>
            <a:endParaRPr lang="it-IT" sz="1400" dirty="0">
              <a:solidFill>
                <a:srgbClr val="FF0000"/>
              </a:solidFill>
              <a:latin typeface="Calibri" pitchFamily="34" charset="0"/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="" xmlns:a16="http://schemas.microsoft.com/office/drawing/2014/main" id="{82E2D0AA-CFE4-214A-8D94-CC695DB3B5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956338"/>
            <a:ext cx="6610779" cy="39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ttangolo 9">
            <a:extLst>
              <a:ext uri="{FF2B5EF4-FFF2-40B4-BE49-F238E27FC236}">
                <a16:creationId xmlns="" xmlns:a16="http://schemas.microsoft.com/office/drawing/2014/main" id="{AB3DCEC8-90F5-FF43-808B-2F2EF63FEA67}"/>
              </a:ext>
            </a:extLst>
          </p:cNvPr>
          <p:cNvSpPr/>
          <p:nvPr/>
        </p:nvSpPr>
        <p:spPr>
          <a:xfrm>
            <a:off x="2143264" y="3298166"/>
            <a:ext cx="985666" cy="3399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Rettangolo 10">
            <a:extLst>
              <a:ext uri="{FF2B5EF4-FFF2-40B4-BE49-F238E27FC236}">
                <a16:creationId xmlns="" xmlns:a16="http://schemas.microsoft.com/office/drawing/2014/main" id="{6D1FE54D-244B-A544-9332-069DB8B0E2C0}"/>
              </a:ext>
            </a:extLst>
          </p:cNvPr>
          <p:cNvSpPr/>
          <p:nvPr/>
        </p:nvSpPr>
        <p:spPr>
          <a:xfrm>
            <a:off x="2480858" y="3998118"/>
            <a:ext cx="744983" cy="4532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2" name="Picture 4" descr="C:\Users\pncmra69s19a662v\AppData\Local\Microsoft\Windows\Temporary Internet Files\Content.IE5\CU79HDEB\QRCode_03133590269.gif">
            <a:extLst>
              <a:ext uri="{FF2B5EF4-FFF2-40B4-BE49-F238E27FC236}">
                <a16:creationId xmlns="" xmlns:a16="http://schemas.microsoft.com/office/drawing/2014/main" id="{99CF47FB-A7EE-D247-A2D8-12A5CD7AC6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552" y="5062738"/>
            <a:ext cx="1750638" cy="1750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ttangolo 12">
            <a:extLst>
              <a:ext uri="{FF2B5EF4-FFF2-40B4-BE49-F238E27FC236}">
                <a16:creationId xmlns="" xmlns:a16="http://schemas.microsoft.com/office/drawing/2014/main" id="{84301760-CDB7-7E4C-8742-199F58EBFF8D}"/>
              </a:ext>
            </a:extLst>
          </p:cNvPr>
          <p:cNvSpPr/>
          <p:nvPr/>
        </p:nvSpPr>
        <p:spPr>
          <a:xfrm>
            <a:off x="611560" y="6373700"/>
            <a:ext cx="985666" cy="3399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3" name="Connettore 2 2">
            <a:extLst>
              <a:ext uri="{FF2B5EF4-FFF2-40B4-BE49-F238E27FC236}">
                <a16:creationId xmlns="" xmlns:a16="http://schemas.microsoft.com/office/drawing/2014/main" id="{AEF48D53-DEEF-DD4D-A284-B505351F496A}"/>
              </a:ext>
            </a:extLst>
          </p:cNvPr>
          <p:cNvCxnSpPr>
            <a:cxnSpLocks/>
          </p:cNvCxnSpPr>
          <p:nvPr/>
        </p:nvCxnSpPr>
        <p:spPr>
          <a:xfrm flipH="1">
            <a:off x="3929756" y="3933056"/>
            <a:ext cx="3047026" cy="39633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ttangolo 13">
            <a:extLst>
              <a:ext uri="{FF2B5EF4-FFF2-40B4-BE49-F238E27FC236}">
                <a16:creationId xmlns="" xmlns:a16="http://schemas.microsoft.com/office/drawing/2014/main" id="{60E27845-9A37-8943-926C-7437CF6604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1880" y="5426640"/>
            <a:ext cx="2059268" cy="738664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lvl="1" algn="just">
              <a:spcAft>
                <a:spcPts val="600"/>
              </a:spcAft>
            </a:pPr>
            <a:r>
              <a:rPr lang="it-IT" sz="1400" dirty="0">
                <a:solidFill>
                  <a:srgbClr val="1F497D"/>
                </a:solidFill>
                <a:latin typeface="Calibri" pitchFamily="34" charset="0"/>
              </a:rPr>
              <a:t>Generazione del </a:t>
            </a:r>
            <a:r>
              <a:rPr lang="it-IT" sz="1400" dirty="0" err="1">
                <a:solidFill>
                  <a:srgbClr val="1F497D"/>
                </a:solidFill>
                <a:latin typeface="Calibri" pitchFamily="34" charset="0"/>
              </a:rPr>
              <a:t>QRCode</a:t>
            </a:r>
            <a:r>
              <a:rPr lang="it-IT" sz="1400" dirty="0">
                <a:solidFill>
                  <a:srgbClr val="1F497D"/>
                </a:solidFill>
                <a:latin typeface="Calibri" pitchFamily="34" charset="0"/>
              </a:rPr>
              <a:t> solo </a:t>
            </a:r>
            <a:r>
              <a:rPr lang="it-IT" sz="1400" b="1" dirty="0">
                <a:solidFill>
                  <a:srgbClr val="1F497D"/>
                </a:solidFill>
                <a:latin typeface="Calibri" pitchFamily="34" charset="0"/>
              </a:rPr>
              <a:t>immagine</a:t>
            </a:r>
            <a:r>
              <a:rPr lang="it-IT" sz="1400" dirty="0">
                <a:solidFill>
                  <a:srgbClr val="1F497D"/>
                </a:solidFill>
                <a:latin typeface="Calibri" pitchFamily="34" charset="0"/>
              </a:rPr>
              <a:t> salvabile su qualsiasi dispositivo</a:t>
            </a:r>
          </a:p>
        </p:txBody>
      </p:sp>
      <p:cxnSp>
        <p:nvCxnSpPr>
          <p:cNvPr id="15" name="Connettore 2 14">
            <a:extLst>
              <a:ext uri="{FF2B5EF4-FFF2-40B4-BE49-F238E27FC236}">
                <a16:creationId xmlns="" xmlns:a16="http://schemas.microsoft.com/office/drawing/2014/main" id="{5C001E16-4732-2045-94FD-FA99EE37C839}"/>
              </a:ext>
            </a:extLst>
          </p:cNvPr>
          <p:cNvCxnSpPr>
            <a:cxnSpLocks/>
          </p:cNvCxnSpPr>
          <p:nvPr/>
        </p:nvCxnSpPr>
        <p:spPr>
          <a:xfrm flipH="1">
            <a:off x="2267744" y="5791032"/>
            <a:ext cx="1217157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6B24D5-5602-4CAE-B5C1-09601265F5D9}" type="slidenum">
              <a:rPr lang="it-IT" smtClean="0"/>
              <a:pPr>
                <a:defRPr/>
              </a:pPr>
              <a:t>31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69787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>
            <a:extLst>
              <a:ext uri="{FF2B5EF4-FFF2-40B4-BE49-F238E27FC236}">
                <a16:creationId xmlns="" xmlns:a16="http://schemas.microsoft.com/office/drawing/2014/main" id="{4DA4A56E-5485-354A-91A6-695C71DBED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1420202"/>
            <a:ext cx="7091836" cy="4893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ttangolo 6">
            <a:extLst>
              <a:ext uri="{FF2B5EF4-FFF2-40B4-BE49-F238E27FC236}">
                <a16:creationId xmlns="" xmlns:a16="http://schemas.microsoft.com/office/drawing/2014/main" id="{E66A9AA9-8386-1649-845D-DB5D1D52A3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0547" y="6433591"/>
            <a:ext cx="5577974" cy="307777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lvl="1" algn="just">
              <a:spcAft>
                <a:spcPts val="600"/>
              </a:spcAft>
            </a:pPr>
            <a:r>
              <a:rPr lang="it-IT" sz="1400" dirty="0">
                <a:solidFill>
                  <a:srgbClr val="1F497D"/>
                </a:solidFill>
                <a:latin typeface="Calibri" pitchFamily="34" charset="0"/>
              </a:rPr>
              <a:t>Servizio per </a:t>
            </a:r>
            <a:r>
              <a:rPr lang="it-IT" sz="1400" dirty="0">
                <a:solidFill>
                  <a:srgbClr val="FF0000"/>
                </a:solidFill>
                <a:latin typeface="Calibri" pitchFamily="34" charset="0"/>
              </a:rPr>
              <a:t>Generare - trasmettere - conservare le FE</a:t>
            </a:r>
          </a:p>
        </p:txBody>
      </p:sp>
      <p:cxnSp>
        <p:nvCxnSpPr>
          <p:cNvPr id="9" name="Connettore 2 8">
            <a:extLst>
              <a:ext uri="{FF2B5EF4-FFF2-40B4-BE49-F238E27FC236}">
                <a16:creationId xmlns="" xmlns:a16="http://schemas.microsoft.com/office/drawing/2014/main" id="{5B683F7B-8D5C-A247-ADC1-74F32CAB952D}"/>
              </a:ext>
            </a:extLst>
          </p:cNvPr>
          <p:cNvCxnSpPr>
            <a:cxnSpLocks/>
          </p:cNvCxnSpPr>
          <p:nvPr/>
        </p:nvCxnSpPr>
        <p:spPr>
          <a:xfrm flipH="1" flipV="1">
            <a:off x="1907704" y="5020602"/>
            <a:ext cx="1311830" cy="141299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6B24D5-5602-4CAE-B5C1-09601265F5D9}" type="slidenum">
              <a:rPr lang="it-IT" smtClean="0"/>
              <a:pPr>
                <a:defRPr/>
              </a:pPr>
              <a:t>32</a:t>
            </a:fld>
            <a:endParaRPr lang="it-IT"/>
          </a:p>
        </p:txBody>
      </p:sp>
      <p:sp>
        <p:nvSpPr>
          <p:cNvPr id="8" name="Rettangolo 7"/>
          <p:cNvSpPr/>
          <p:nvPr/>
        </p:nvSpPr>
        <p:spPr>
          <a:xfrm>
            <a:off x="3059832" y="4797152"/>
            <a:ext cx="2160240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144463" y="380207"/>
            <a:ext cx="8891587" cy="7445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3200" b="1" dirty="0">
                <a:solidFill>
                  <a:srgbClr val="1F497D"/>
                </a:solidFill>
                <a:latin typeface="Verdana" pitchFamily="34" charset="0"/>
              </a:rPr>
              <a:t>PORTALE </a:t>
            </a:r>
            <a:r>
              <a:rPr lang="it-IT" sz="3200" b="1" i="1" dirty="0">
                <a:solidFill>
                  <a:srgbClr val="FF0000"/>
                </a:solidFill>
                <a:latin typeface="Verdana" pitchFamily="34" charset="0"/>
              </a:rPr>
              <a:t>FATTURE E CORRISPETTVI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2000" b="1" i="1" dirty="0">
                <a:solidFill>
                  <a:srgbClr val="FF0000"/>
                </a:solidFill>
                <a:latin typeface="Verdana" pitchFamily="34" charset="0"/>
              </a:rPr>
              <a:t>PROCEDURA WEB PER GENERARE – TRASMETTERE – CONSERVARE LE FE</a:t>
            </a:r>
          </a:p>
          <a:p>
            <a:pPr algn="ctr"/>
            <a:endParaRPr lang="it-IT" sz="2000" b="1" i="1" dirty="0">
              <a:solidFill>
                <a:srgbClr val="FF0000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2580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144463" y="380206"/>
            <a:ext cx="8891587" cy="7445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3200" b="1" dirty="0">
                <a:solidFill>
                  <a:srgbClr val="1F497D"/>
                </a:solidFill>
                <a:latin typeface="Verdana" pitchFamily="34" charset="0"/>
              </a:rPr>
              <a:t>PORTALE </a:t>
            </a:r>
            <a:r>
              <a:rPr lang="it-IT" sz="3200" b="1" i="1" dirty="0">
                <a:solidFill>
                  <a:srgbClr val="FF0000"/>
                </a:solidFill>
                <a:latin typeface="Verdana" pitchFamily="34" charset="0"/>
              </a:rPr>
              <a:t>FATTURE E CORRISPETTVI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2000" b="1" i="1" dirty="0">
                <a:solidFill>
                  <a:srgbClr val="FF0000"/>
                </a:solidFill>
                <a:latin typeface="Verdana" pitchFamily="34" charset="0"/>
              </a:rPr>
              <a:t>PROCEDURA WEB PER GENERARE – TRASMETTERE – CONSERVARE LE FE</a:t>
            </a:r>
          </a:p>
          <a:p>
            <a:pPr algn="ctr"/>
            <a:endParaRPr lang="it-IT" sz="2000" b="1" i="1" dirty="0">
              <a:solidFill>
                <a:srgbClr val="FF0000"/>
              </a:solidFill>
              <a:latin typeface="Verdana" pitchFamily="34" charset="0"/>
            </a:endParaRPr>
          </a:p>
        </p:txBody>
      </p:sp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2C3A72-D607-4A7C-932C-93B6CC831BAA}" type="slidenum">
              <a:rPr lang="it-IT" smtClean="0"/>
              <a:pPr>
                <a:defRPr/>
              </a:pPr>
              <a:t>33</a:t>
            </a:fld>
            <a:endParaRPr lang="it-IT"/>
          </a:p>
        </p:txBody>
      </p:sp>
      <p:grpSp>
        <p:nvGrpSpPr>
          <p:cNvPr id="3" name="Gruppo 2"/>
          <p:cNvGrpSpPr/>
          <p:nvPr/>
        </p:nvGrpSpPr>
        <p:grpSpPr>
          <a:xfrm>
            <a:off x="216000" y="1556791"/>
            <a:ext cx="8712000" cy="4997956"/>
            <a:chOff x="216000" y="1556791"/>
            <a:chExt cx="8712000" cy="4997956"/>
          </a:xfrm>
        </p:grpSpPr>
        <p:pic>
          <p:nvPicPr>
            <p:cNvPr id="4098" name="Picture 2"/>
            <p:cNvPicPr>
              <a:picLocks noChangeAspect="1" noChangeArrowheads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16000" y="1556791"/>
              <a:ext cx="8712000" cy="49979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ttangolo 5">
              <a:extLst>
                <a:ext uri="{FF2B5EF4-FFF2-40B4-BE49-F238E27FC236}">
                  <a16:creationId xmlns="" xmlns:a16="http://schemas.microsoft.com/office/drawing/2014/main" id="{38441979-FD69-B547-8FE1-49CB21D74288}"/>
                </a:ext>
              </a:extLst>
            </p:cNvPr>
            <p:cNvSpPr/>
            <p:nvPr/>
          </p:nvSpPr>
          <p:spPr>
            <a:xfrm>
              <a:off x="6372200" y="2636912"/>
              <a:ext cx="504056" cy="1440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2437466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>
            <a:extLst>
              <a:ext uri="{FF2B5EF4-FFF2-40B4-BE49-F238E27FC236}">
                <a16:creationId xmlns="" xmlns:a16="http://schemas.microsoft.com/office/drawing/2014/main" id="{C4B13FAE-8A41-0C47-BB84-0E363E32D5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463" y="116632"/>
            <a:ext cx="8891587" cy="111200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it-IT" sz="3200" b="1" dirty="0">
                <a:solidFill>
                  <a:schemeClr val="tx2"/>
                </a:solidFill>
                <a:latin typeface="Verdana" pitchFamily="34" charset="0"/>
              </a:rPr>
              <a:t>PORTALE </a:t>
            </a:r>
            <a:r>
              <a:rPr lang="it-IT" sz="3200" b="1" i="1" dirty="0">
                <a:solidFill>
                  <a:srgbClr val="FF0000"/>
                </a:solidFill>
                <a:latin typeface="Verdana" pitchFamily="34" charset="0"/>
              </a:rPr>
              <a:t>FATTURE E CORRISPETTVI</a:t>
            </a:r>
          </a:p>
          <a:p>
            <a:pPr algn="ctr"/>
            <a:r>
              <a:rPr lang="it-IT" sz="2000" b="1" i="1" dirty="0">
                <a:solidFill>
                  <a:srgbClr val="FF0000"/>
                </a:solidFill>
                <a:latin typeface="Verdana" pitchFamily="34" charset="0"/>
              </a:rPr>
              <a:t>GENERARE LA FE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="" xmlns:a16="http://schemas.microsoft.com/office/drawing/2014/main" id="{3A740092-9FF6-B148-88A0-B20F155860D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587207"/>
            <a:ext cx="9144000" cy="5154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270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463" y="1209443"/>
            <a:ext cx="8819009" cy="5315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5">
            <a:extLst>
              <a:ext uri="{FF2B5EF4-FFF2-40B4-BE49-F238E27FC236}">
                <a16:creationId xmlns="" xmlns:a16="http://schemas.microsoft.com/office/drawing/2014/main" id="{47B9225E-A96B-FA4E-9008-71B3D6903C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463" y="44624"/>
            <a:ext cx="8891587" cy="111200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it-IT" sz="3200" b="1" dirty="0">
                <a:solidFill>
                  <a:schemeClr val="tx2"/>
                </a:solidFill>
                <a:latin typeface="Verdana" pitchFamily="34" charset="0"/>
              </a:rPr>
              <a:t>PORTALE </a:t>
            </a:r>
            <a:r>
              <a:rPr lang="it-IT" sz="3200" b="1" i="1" dirty="0">
                <a:solidFill>
                  <a:srgbClr val="FF0000"/>
                </a:solidFill>
                <a:latin typeface="Verdana" pitchFamily="34" charset="0"/>
              </a:rPr>
              <a:t>FATTURE E CORRISPETTVI</a:t>
            </a:r>
          </a:p>
          <a:p>
            <a:pPr algn="ctr"/>
            <a:r>
              <a:rPr lang="it-IT" sz="2000" b="1" i="1" dirty="0">
                <a:solidFill>
                  <a:srgbClr val="FF0000"/>
                </a:solidFill>
                <a:latin typeface="Verdana" pitchFamily="34" charset="0"/>
              </a:rPr>
              <a:t>GENERARE LA FE</a:t>
            </a:r>
          </a:p>
        </p:txBody>
      </p:sp>
    </p:spTree>
    <p:extLst>
      <p:ext uri="{BB962C8B-B14F-4D97-AF65-F5344CB8AC3E}">
        <p14:creationId xmlns:p14="http://schemas.microsoft.com/office/powerpoint/2010/main" val="880661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1441385"/>
            <a:ext cx="8434217" cy="5083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5">
            <a:extLst>
              <a:ext uri="{FF2B5EF4-FFF2-40B4-BE49-F238E27FC236}">
                <a16:creationId xmlns="" xmlns:a16="http://schemas.microsoft.com/office/drawing/2014/main" id="{3AA2A9B7-DD0C-774F-8E78-D02432037B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463" y="116632"/>
            <a:ext cx="8891587" cy="111200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it-IT" sz="3200" b="1" dirty="0">
                <a:solidFill>
                  <a:schemeClr val="tx2"/>
                </a:solidFill>
                <a:latin typeface="Verdana" pitchFamily="34" charset="0"/>
              </a:rPr>
              <a:t>PORTALE </a:t>
            </a:r>
            <a:r>
              <a:rPr lang="it-IT" sz="3200" b="1" i="1" dirty="0">
                <a:solidFill>
                  <a:srgbClr val="FF0000"/>
                </a:solidFill>
                <a:latin typeface="Verdana" pitchFamily="34" charset="0"/>
              </a:rPr>
              <a:t>FATTURE E CORRISPETTVI</a:t>
            </a:r>
          </a:p>
          <a:p>
            <a:pPr algn="ctr"/>
            <a:r>
              <a:rPr lang="it-IT" sz="2000" b="1" i="1" dirty="0">
                <a:solidFill>
                  <a:srgbClr val="FF0000"/>
                </a:solidFill>
                <a:latin typeface="Verdana" pitchFamily="34" charset="0"/>
              </a:rPr>
              <a:t>GENERARE LA FE</a:t>
            </a:r>
          </a:p>
        </p:txBody>
      </p:sp>
      <p:sp>
        <p:nvSpPr>
          <p:cNvPr id="2" name="Ovale 1">
            <a:extLst>
              <a:ext uri="{FF2B5EF4-FFF2-40B4-BE49-F238E27FC236}">
                <a16:creationId xmlns="" xmlns:a16="http://schemas.microsoft.com/office/drawing/2014/main" id="{ED430F1C-39C4-4846-B857-BCD31F254FDF}"/>
              </a:ext>
            </a:extLst>
          </p:cNvPr>
          <p:cNvSpPr/>
          <p:nvPr/>
        </p:nvSpPr>
        <p:spPr>
          <a:xfrm>
            <a:off x="827584" y="5877272"/>
            <a:ext cx="1296144" cy="432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Ovale 4">
            <a:extLst>
              <a:ext uri="{FF2B5EF4-FFF2-40B4-BE49-F238E27FC236}">
                <a16:creationId xmlns="" xmlns:a16="http://schemas.microsoft.com/office/drawing/2014/main" id="{DBE65C8F-9F45-6E4E-88B6-4705D9A5E657}"/>
              </a:ext>
            </a:extLst>
          </p:cNvPr>
          <p:cNvSpPr/>
          <p:nvPr/>
        </p:nvSpPr>
        <p:spPr>
          <a:xfrm>
            <a:off x="3491880" y="5877272"/>
            <a:ext cx="936104" cy="432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41676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1340768"/>
            <a:ext cx="8874224" cy="5349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5">
            <a:extLst>
              <a:ext uri="{FF2B5EF4-FFF2-40B4-BE49-F238E27FC236}">
                <a16:creationId xmlns="" xmlns:a16="http://schemas.microsoft.com/office/drawing/2014/main" id="{62B79116-31F2-E24D-A2A3-F4E285835E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463" y="116632"/>
            <a:ext cx="8891587" cy="111200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it-IT" sz="3200" b="1" dirty="0">
                <a:solidFill>
                  <a:schemeClr val="tx2"/>
                </a:solidFill>
                <a:latin typeface="Verdana" pitchFamily="34" charset="0"/>
              </a:rPr>
              <a:t>PORTALE </a:t>
            </a:r>
            <a:r>
              <a:rPr lang="it-IT" sz="3200" b="1" i="1" dirty="0">
                <a:solidFill>
                  <a:srgbClr val="FF0000"/>
                </a:solidFill>
                <a:latin typeface="Verdana" pitchFamily="34" charset="0"/>
              </a:rPr>
              <a:t>FATTURE E CORRISPETTVI</a:t>
            </a:r>
          </a:p>
          <a:p>
            <a:pPr algn="ctr"/>
            <a:r>
              <a:rPr lang="it-IT" sz="2000" b="1" i="1" dirty="0">
                <a:solidFill>
                  <a:srgbClr val="FF0000"/>
                </a:solidFill>
                <a:latin typeface="Verdana" pitchFamily="34" charset="0"/>
              </a:rPr>
              <a:t>GENERARE LA FE</a:t>
            </a:r>
          </a:p>
        </p:txBody>
      </p:sp>
      <p:pic>
        <p:nvPicPr>
          <p:cNvPr id="2" name="Immagine 1" descr="Ritaglio schermata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0834" y="1844824"/>
            <a:ext cx="3515216" cy="1648055"/>
          </a:xfrm>
          <a:prstGeom prst="rect">
            <a:avLst/>
          </a:prstGeom>
        </p:spPr>
      </p:pic>
      <p:cxnSp>
        <p:nvCxnSpPr>
          <p:cNvPr id="5" name="Connettore 2 4">
            <a:extLst>
              <a:ext uri="{FF2B5EF4-FFF2-40B4-BE49-F238E27FC236}">
                <a16:creationId xmlns="" xmlns:a16="http://schemas.microsoft.com/office/drawing/2014/main" id="{5B683F7B-8D5C-A247-ADC1-74F32CAB952D}"/>
              </a:ext>
            </a:extLst>
          </p:cNvPr>
          <p:cNvCxnSpPr>
            <a:cxnSpLocks/>
          </p:cNvCxnSpPr>
          <p:nvPr/>
        </p:nvCxnSpPr>
        <p:spPr>
          <a:xfrm flipV="1">
            <a:off x="1691680" y="3429000"/>
            <a:ext cx="3829154" cy="64807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615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8792" y="1412776"/>
            <a:ext cx="8481680" cy="511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5">
            <a:extLst>
              <a:ext uri="{FF2B5EF4-FFF2-40B4-BE49-F238E27FC236}">
                <a16:creationId xmlns="" xmlns:a16="http://schemas.microsoft.com/office/drawing/2014/main" id="{D752F746-CC0C-AC41-93F2-9258478F5B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463" y="116632"/>
            <a:ext cx="8891587" cy="111200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it-IT" sz="3200" b="1" dirty="0">
                <a:solidFill>
                  <a:schemeClr val="tx2"/>
                </a:solidFill>
                <a:latin typeface="Verdana" pitchFamily="34" charset="0"/>
              </a:rPr>
              <a:t>PORTALE </a:t>
            </a:r>
            <a:r>
              <a:rPr lang="it-IT" sz="3200" b="1" i="1" dirty="0">
                <a:solidFill>
                  <a:srgbClr val="FF0000"/>
                </a:solidFill>
                <a:latin typeface="Verdana" pitchFamily="34" charset="0"/>
              </a:rPr>
              <a:t>FATTURE E CORRISPETTVI</a:t>
            </a:r>
          </a:p>
          <a:p>
            <a:pPr algn="ctr"/>
            <a:r>
              <a:rPr lang="it-IT" sz="2000" b="1" i="1" dirty="0">
                <a:solidFill>
                  <a:srgbClr val="FF0000"/>
                </a:solidFill>
                <a:latin typeface="Verdana" pitchFamily="34" charset="0"/>
              </a:rPr>
              <a:t>GENERARE LA FE</a:t>
            </a:r>
          </a:p>
        </p:txBody>
      </p:sp>
      <p:pic>
        <p:nvPicPr>
          <p:cNvPr id="2" name="Immagine 1" descr="Ritaglio schermata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4982690"/>
            <a:ext cx="2476846" cy="1219370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4590256" y="4505685"/>
            <a:ext cx="1666502" cy="461665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it-IT" sz="1200" dirty="0" smtClean="0"/>
              <a:t>Se aliquota 0%  si compila la sez. natura</a:t>
            </a:r>
            <a:endParaRPr lang="it-IT" sz="1200" dirty="0"/>
          </a:p>
        </p:txBody>
      </p:sp>
      <p:cxnSp>
        <p:nvCxnSpPr>
          <p:cNvPr id="7" name="Connettore 2 6">
            <a:extLst>
              <a:ext uri="{FF2B5EF4-FFF2-40B4-BE49-F238E27FC236}">
                <a16:creationId xmlns="" xmlns:a16="http://schemas.microsoft.com/office/drawing/2014/main" id="{5B683F7B-8D5C-A247-ADC1-74F32CAB952D}"/>
              </a:ext>
            </a:extLst>
          </p:cNvPr>
          <p:cNvCxnSpPr>
            <a:cxnSpLocks/>
            <a:stCxn id="5" idx="1"/>
          </p:cNvCxnSpPr>
          <p:nvPr/>
        </p:nvCxnSpPr>
        <p:spPr>
          <a:xfrm flipH="1" flipV="1">
            <a:off x="2806026" y="4505685"/>
            <a:ext cx="1784230" cy="23083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1609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8792" y="1484784"/>
            <a:ext cx="8481680" cy="511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5">
            <a:extLst>
              <a:ext uri="{FF2B5EF4-FFF2-40B4-BE49-F238E27FC236}">
                <a16:creationId xmlns="" xmlns:a16="http://schemas.microsoft.com/office/drawing/2014/main" id="{6CAD2231-4AF1-3940-8E4B-E037D89F9C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463" y="116632"/>
            <a:ext cx="8891587" cy="111200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it-IT" sz="3200" b="1" dirty="0">
                <a:solidFill>
                  <a:schemeClr val="tx2"/>
                </a:solidFill>
                <a:latin typeface="Verdana" pitchFamily="34" charset="0"/>
              </a:rPr>
              <a:t>PORTALE </a:t>
            </a:r>
            <a:r>
              <a:rPr lang="it-IT" sz="3200" b="1" i="1" dirty="0">
                <a:solidFill>
                  <a:srgbClr val="FF0000"/>
                </a:solidFill>
                <a:latin typeface="Verdana" pitchFamily="34" charset="0"/>
              </a:rPr>
              <a:t>FATTURE E CORRISPETTVI</a:t>
            </a:r>
          </a:p>
          <a:p>
            <a:pPr algn="ctr"/>
            <a:r>
              <a:rPr lang="it-IT" sz="2000" b="1" i="1" dirty="0">
                <a:solidFill>
                  <a:srgbClr val="FF0000"/>
                </a:solidFill>
                <a:latin typeface="Verdana" pitchFamily="34" charset="0"/>
              </a:rPr>
              <a:t>GENERARE LA FE</a:t>
            </a:r>
          </a:p>
        </p:txBody>
      </p:sp>
    </p:spTree>
    <p:extLst>
      <p:ext uri="{BB962C8B-B14F-4D97-AF65-F5344CB8AC3E}">
        <p14:creationId xmlns:p14="http://schemas.microsoft.com/office/powerpoint/2010/main" val="3951462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1" algn="l" rtl="0">
              <a:spcBef>
                <a:spcPct val="0"/>
              </a:spcBef>
            </a:pPr>
            <a:r>
              <a:rPr lang="it-IT" sz="3200" b="1" dirty="0" smtClean="0"/>
              <a:t>Il Sistema di interscambio </a:t>
            </a:r>
            <a:br>
              <a:rPr lang="it-IT" sz="3200" b="1" dirty="0" smtClean="0"/>
            </a:br>
            <a:r>
              <a:rPr lang="it-IT" sz="2400" b="1" dirty="0" smtClean="0"/>
              <a:t>Riceve</a:t>
            </a:r>
            <a:endParaRPr lang="it-IT" sz="16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67544" y="2132856"/>
            <a:ext cx="8229600" cy="3168352"/>
          </a:xfrm>
        </p:spPr>
        <p:txBody>
          <a:bodyPr>
            <a:normAutofit lnSpcReduction="10000"/>
          </a:bodyPr>
          <a:lstStyle/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Calibri" panose="020F0502020204030204" pitchFamily="34" charset="0"/>
              <a:buChar char="₋"/>
            </a:pPr>
            <a:r>
              <a:rPr lang="it-IT" sz="2000" dirty="0"/>
              <a:t>Lo </a:t>
            </a:r>
            <a:r>
              <a:rPr lang="it-IT" sz="2000" dirty="0" err="1"/>
              <a:t>Sdi</a:t>
            </a:r>
            <a:r>
              <a:rPr lang="it-IT" sz="2000" dirty="0"/>
              <a:t> assegna un identificativo univoco a ciascun file ricevuto (</a:t>
            </a:r>
            <a:r>
              <a:rPr lang="it-IT" sz="2000" b="1" u="sng" dirty="0" err="1">
                <a:solidFill>
                  <a:srgbClr val="FF0000"/>
                </a:solidFill>
              </a:rPr>
              <a:t>IdSdi</a:t>
            </a:r>
            <a:r>
              <a:rPr lang="it-IT" sz="2000" dirty="0"/>
              <a:t>)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Calibri" panose="020F0502020204030204" pitchFamily="34" charset="0"/>
              <a:buChar char="₋"/>
            </a:pPr>
            <a:r>
              <a:rPr lang="it-IT" sz="2000" dirty="0"/>
              <a:t>Se il file è una cartella compressa, i singoli file sono estratti e a ciascuno di essi è assegnato un identificativo univoco (</a:t>
            </a:r>
            <a:r>
              <a:rPr lang="it-IT" sz="2000" b="1" u="sng" dirty="0" err="1">
                <a:solidFill>
                  <a:srgbClr val="FF0000"/>
                </a:solidFill>
              </a:rPr>
              <a:t>IdSdi</a:t>
            </a:r>
            <a:r>
              <a:rPr lang="it-IT" sz="2000" dirty="0"/>
              <a:t>) – (eccezione: cartella compressa corrotta </a:t>
            </a:r>
            <a:r>
              <a:rPr lang="it-IT" sz="2000" dirty="0">
                <a:sym typeface="Wingdings" panose="05000000000000000000" pitchFamily="2" charset="2"/>
              </a:rPr>
              <a:t> scarto)</a:t>
            </a:r>
            <a:endParaRPr lang="it-IT" sz="2000" dirty="0"/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Calibri" panose="020F0502020204030204" pitchFamily="34" charset="0"/>
              <a:buChar char="₋"/>
            </a:pPr>
            <a:r>
              <a:rPr lang="it-IT" sz="2000" dirty="0"/>
              <a:t>Il Sistema avvia ogni file fattura alla coda dei controlli, alcuni controlli sono operati prima degli altri </a:t>
            </a:r>
            <a:r>
              <a:rPr lang="it-IT" sz="2000" dirty="0" smtClean="0"/>
              <a:t>(firma</a:t>
            </a:r>
            <a:r>
              <a:rPr lang="it-IT" sz="2000" dirty="0"/>
              <a:t>, </a:t>
            </a:r>
            <a:r>
              <a:rPr lang="it-IT" sz="2000" dirty="0" smtClean="0"/>
              <a:t>«formattazione»,  </a:t>
            </a:r>
            <a:r>
              <a:rPr lang="it-IT" sz="2000" u="sng" dirty="0" smtClean="0"/>
              <a:t>unicità del nome</a:t>
            </a:r>
            <a:r>
              <a:rPr lang="it-IT" sz="2000" dirty="0" smtClean="0"/>
              <a:t> </a:t>
            </a:r>
            <a:r>
              <a:rPr lang="it-IT" sz="1400" dirty="0" smtClean="0"/>
              <a:t>[</a:t>
            </a:r>
            <a:r>
              <a:rPr lang="it-IT" sz="1400" b="1" dirty="0">
                <a:solidFill>
                  <a:srgbClr val="FF0000"/>
                </a:solidFill>
              </a:rPr>
              <a:t>par. 1.2.2 ST</a:t>
            </a:r>
            <a:r>
              <a:rPr lang="it-IT" sz="1400" dirty="0" smtClean="0"/>
              <a:t>]</a:t>
            </a:r>
            <a:r>
              <a:rPr lang="it-IT" sz="2000" dirty="0" smtClean="0"/>
              <a:t>, </a:t>
            </a:r>
            <a:r>
              <a:rPr lang="it-IT" sz="2000" u="sng" dirty="0" smtClean="0"/>
              <a:t>unicità </a:t>
            </a:r>
            <a:r>
              <a:rPr lang="it-IT" sz="2000" u="sng" dirty="0"/>
              <a:t>del file</a:t>
            </a:r>
            <a:r>
              <a:rPr lang="it-IT" sz="2000" dirty="0"/>
              <a:t>); altri sono operati in parallelo secondo un meccanismo di bilanciamento del carico sui differenti processi di controllo</a:t>
            </a:r>
          </a:p>
          <a:p>
            <a:endParaRPr lang="it-IT" sz="2000" dirty="0" smtClean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122C6-1C6B-4301-9D29-5D0E3D74CF90}" type="slidenum">
              <a:rPr lang="it-IT" smtClean="0"/>
              <a:t>4</a:t>
            </a:fld>
            <a:endParaRPr lang="it-IT"/>
          </a:p>
        </p:txBody>
      </p:sp>
      <p:sp>
        <p:nvSpPr>
          <p:cNvPr id="6" name="CasellaDiTesto 5"/>
          <p:cNvSpPr txBox="1"/>
          <p:nvPr/>
        </p:nvSpPr>
        <p:spPr>
          <a:xfrm>
            <a:off x="179512" y="6218148"/>
            <a:ext cx="61206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Il provvedimento direttoriale del 30 aprile 2018</a:t>
            </a:r>
          </a:p>
          <a:p>
            <a:r>
              <a:rPr lang="it-IT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Il Sistema di interscambio, le regole i servizi</a:t>
            </a:r>
          </a:p>
        </p:txBody>
      </p:sp>
    </p:spTree>
    <p:extLst>
      <p:ext uri="{BB962C8B-B14F-4D97-AF65-F5344CB8AC3E}">
        <p14:creationId xmlns:p14="http://schemas.microsoft.com/office/powerpoint/2010/main" val="3301037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1412776"/>
            <a:ext cx="8720600" cy="5256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5">
            <a:extLst>
              <a:ext uri="{FF2B5EF4-FFF2-40B4-BE49-F238E27FC236}">
                <a16:creationId xmlns="" xmlns:a16="http://schemas.microsoft.com/office/drawing/2014/main" id="{9C5CB31E-1455-E743-8B1D-AE3BC15814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463" y="116632"/>
            <a:ext cx="8891587" cy="111200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it-IT" sz="3200" b="1" dirty="0">
                <a:solidFill>
                  <a:schemeClr val="tx2"/>
                </a:solidFill>
                <a:latin typeface="Verdana" pitchFamily="34" charset="0"/>
              </a:rPr>
              <a:t>PORTALE </a:t>
            </a:r>
            <a:r>
              <a:rPr lang="it-IT" sz="3200" b="1" i="1" dirty="0">
                <a:solidFill>
                  <a:srgbClr val="FF0000"/>
                </a:solidFill>
                <a:latin typeface="Verdana" pitchFamily="34" charset="0"/>
              </a:rPr>
              <a:t>FATTURE E CORRISPETTVI</a:t>
            </a:r>
          </a:p>
          <a:p>
            <a:pPr algn="ctr"/>
            <a:r>
              <a:rPr lang="it-IT" sz="2000" b="1" i="1" dirty="0">
                <a:solidFill>
                  <a:srgbClr val="FF0000"/>
                </a:solidFill>
                <a:latin typeface="Verdana" pitchFamily="34" charset="0"/>
              </a:rPr>
              <a:t>CONTROLLARE E TRASMETTERE LA FE</a:t>
            </a:r>
          </a:p>
        </p:txBody>
      </p:sp>
    </p:spTree>
    <p:extLst>
      <p:ext uri="{BB962C8B-B14F-4D97-AF65-F5344CB8AC3E}">
        <p14:creationId xmlns:p14="http://schemas.microsoft.com/office/powerpoint/2010/main" val="3977274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1547591"/>
            <a:ext cx="8496944" cy="5121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5">
            <a:extLst>
              <a:ext uri="{FF2B5EF4-FFF2-40B4-BE49-F238E27FC236}">
                <a16:creationId xmlns="" xmlns:a16="http://schemas.microsoft.com/office/drawing/2014/main" id="{FE7D99DB-1A75-1549-B0ED-BE78A8AD15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463" y="116632"/>
            <a:ext cx="8891587" cy="111200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it-IT" sz="3200" b="1" dirty="0">
                <a:solidFill>
                  <a:schemeClr val="tx2"/>
                </a:solidFill>
                <a:latin typeface="Verdana" pitchFamily="34" charset="0"/>
              </a:rPr>
              <a:t>PORTALE </a:t>
            </a:r>
            <a:r>
              <a:rPr lang="it-IT" sz="3200" b="1" i="1" dirty="0">
                <a:solidFill>
                  <a:srgbClr val="FF0000"/>
                </a:solidFill>
                <a:latin typeface="Verdana" pitchFamily="34" charset="0"/>
              </a:rPr>
              <a:t>FATTURE E CORRISPETTVI</a:t>
            </a:r>
          </a:p>
          <a:p>
            <a:pPr algn="ctr"/>
            <a:r>
              <a:rPr lang="it-IT" sz="2000" b="1" i="1" dirty="0">
                <a:solidFill>
                  <a:srgbClr val="FF0000"/>
                </a:solidFill>
                <a:latin typeface="Verdana" pitchFamily="34" charset="0"/>
              </a:rPr>
              <a:t>CONTROLLARE E TRASMETTERE LA FE</a:t>
            </a:r>
          </a:p>
        </p:txBody>
      </p:sp>
    </p:spTree>
    <p:extLst>
      <p:ext uri="{BB962C8B-B14F-4D97-AF65-F5344CB8AC3E}">
        <p14:creationId xmlns:p14="http://schemas.microsoft.com/office/powerpoint/2010/main" val="1612748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1330566"/>
            <a:ext cx="8856984" cy="5338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5">
            <a:extLst>
              <a:ext uri="{FF2B5EF4-FFF2-40B4-BE49-F238E27FC236}">
                <a16:creationId xmlns="" xmlns:a16="http://schemas.microsoft.com/office/drawing/2014/main" id="{94671555-0C78-C24C-A844-5BA566DBD0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463" y="116632"/>
            <a:ext cx="8891587" cy="111200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it-IT" sz="3200" b="1" dirty="0">
                <a:solidFill>
                  <a:schemeClr val="tx2"/>
                </a:solidFill>
                <a:latin typeface="Verdana" pitchFamily="34" charset="0"/>
              </a:rPr>
              <a:t>PORTALE </a:t>
            </a:r>
            <a:r>
              <a:rPr lang="it-IT" sz="3200" b="1" i="1" dirty="0">
                <a:solidFill>
                  <a:srgbClr val="FF0000"/>
                </a:solidFill>
                <a:latin typeface="Verdana" pitchFamily="34" charset="0"/>
              </a:rPr>
              <a:t>FATTURE E CORRISPETTVI</a:t>
            </a:r>
          </a:p>
          <a:p>
            <a:pPr algn="ctr"/>
            <a:r>
              <a:rPr lang="it-IT" sz="2000" b="1" i="1" dirty="0">
                <a:solidFill>
                  <a:srgbClr val="FF0000"/>
                </a:solidFill>
                <a:latin typeface="Verdana" pitchFamily="34" charset="0"/>
              </a:rPr>
              <a:t>TRASMETTERE LA FE GENERATA CON SW STAND ALONE</a:t>
            </a:r>
          </a:p>
        </p:txBody>
      </p:sp>
    </p:spTree>
    <p:extLst>
      <p:ext uri="{BB962C8B-B14F-4D97-AF65-F5344CB8AC3E}">
        <p14:creationId xmlns:p14="http://schemas.microsoft.com/office/powerpoint/2010/main" val="1511827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1340768"/>
            <a:ext cx="8712968" cy="54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5">
            <a:extLst>
              <a:ext uri="{FF2B5EF4-FFF2-40B4-BE49-F238E27FC236}">
                <a16:creationId xmlns="" xmlns:a16="http://schemas.microsoft.com/office/drawing/2014/main" id="{9F7D34B4-83CE-D048-A272-48235B0E07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463" y="116632"/>
            <a:ext cx="8891587" cy="111200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it-IT" sz="3200" b="1" dirty="0">
                <a:solidFill>
                  <a:schemeClr val="tx2"/>
                </a:solidFill>
                <a:latin typeface="Verdana" pitchFamily="34" charset="0"/>
              </a:rPr>
              <a:t>PORTALE </a:t>
            </a:r>
            <a:r>
              <a:rPr lang="it-IT" sz="3200" b="1" i="1" dirty="0">
                <a:solidFill>
                  <a:srgbClr val="FF0000"/>
                </a:solidFill>
                <a:latin typeface="Verdana" pitchFamily="34" charset="0"/>
              </a:rPr>
              <a:t>FATTURE E CORRISPETTVI</a:t>
            </a:r>
          </a:p>
          <a:p>
            <a:pPr algn="ctr"/>
            <a:r>
              <a:rPr lang="it-IT" sz="2000" b="1" i="1" dirty="0">
                <a:solidFill>
                  <a:srgbClr val="FF0000"/>
                </a:solidFill>
                <a:latin typeface="Verdana" pitchFamily="34" charset="0"/>
              </a:rPr>
              <a:t>CONSERVARE LA FE (ACCORDO DI SERVIZIO)</a:t>
            </a:r>
          </a:p>
        </p:txBody>
      </p:sp>
      <p:cxnSp>
        <p:nvCxnSpPr>
          <p:cNvPr id="5" name="Connettore 2 4"/>
          <p:cNvCxnSpPr/>
          <p:nvPr/>
        </p:nvCxnSpPr>
        <p:spPr>
          <a:xfrm flipH="1">
            <a:off x="2771800" y="4041068"/>
            <a:ext cx="1656184" cy="82809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4382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>
            <a:extLst>
              <a:ext uri="{FF2B5EF4-FFF2-40B4-BE49-F238E27FC236}">
                <a16:creationId xmlns="" xmlns:a16="http://schemas.microsoft.com/office/drawing/2014/main" id="{9F7D34B4-83CE-D048-A272-48235B0E07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463" y="116632"/>
            <a:ext cx="8891587" cy="111200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it-IT" sz="3200" b="1" dirty="0">
                <a:solidFill>
                  <a:schemeClr val="tx2"/>
                </a:solidFill>
                <a:latin typeface="Verdana" pitchFamily="34" charset="0"/>
              </a:rPr>
              <a:t>PORTALE </a:t>
            </a:r>
            <a:r>
              <a:rPr lang="it-IT" sz="3200" b="1" i="1" dirty="0">
                <a:solidFill>
                  <a:srgbClr val="FF0000"/>
                </a:solidFill>
                <a:latin typeface="Verdana" pitchFamily="34" charset="0"/>
              </a:rPr>
              <a:t>FATTURE E CORRISPETTVI</a:t>
            </a:r>
          </a:p>
          <a:p>
            <a:pPr algn="ctr"/>
            <a:r>
              <a:rPr lang="it-IT" sz="2000" b="1" i="1" dirty="0">
                <a:solidFill>
                  <a:srgbClr val="FF0000"/>
                </a:solidFill>
                <a:latin typeface="Verdana" pitchFamily="34" charset="0"/>
              </a:rPr>
              <a:t>CONSERVARE LA FE (ACCORDO DI SERVIZIO)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="" xmlns:a16="http://schemas.microsoft.com/office/drawing/2014/main" id="{F02B6990-7AC5-0E40-BB35-3248EC9B08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328" y="1228635"/>
            <a:ext cx="8748017" cy="3554819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lvl="1" algn="just">
              <a:spcAft>
                <a:spcPts val="1800"/>
              </a:spcAft>
            </a:pPr>
            <a:r>
              <a:rPr lang="it-IT" b="1" dirty="0" smtClean="0">
                <a:solidFill>
                  <a:srgbClr val="FF0000"/>
                </a:solidFill>
                <a:latin typeface="Calibri" pitchFamily="34" charset="0"/>
              </a:rPr>
              <a:t>Dalla data di adesione al servizio</a:t>
            </a:r>
            <a:r>
              <a:rPr lang="it-IT" dirty="0">
                <a:solidFill>
                  <a:srgbClr val="1F497D"/>
                </a:solidFill>
                <a:latin typeface="Calibri" pitchFamily="34" charset="0"/>
              </a:rPr>
              <a:t>, sono </a:t>
            </a:r>
            <a:r>
              <a:rPr lang="it-IT" b="1" dirty="0">
                <a:solidFill>
                  <a:srgbClr val="FF0000"/>
                </a:solidFill>
                <a:latin typeface="Calibri" pitchFamily="34" charset="0"/>
              </a:rPr>
              <a:t>AUTOMATICAMENTE portate in </a:t>
            </a:r>
            <a:r>
              <a:rPr lang="it-IT" b="1" dirty="0" smtClean="0">
                <a:solidFill>
                  <a:srgbClr val="FF0000"/>
                </a:solidFill>
                <a:latin typeface="Calibri" pitchFamily="34" charset="0"/>
              </a:rPr>
              <a:t>conservazione </a:t>
            </a:r>
            <a:r>
              <a:rPr lang="it-IT" dirty="0" smtClean="0">
                <a:solidFill>
                  <a:srgbClr val="1F497D"/>
                </a:solidFill>
                <a:latin typeface="Calibri" pitchFamily="34" charset="0"/>
              </a:rPr>
              <a:t>tutte </a:t>
            </a:r>
            <a:r>
              <a:rPr lang="it-IT" dirty="0">
                <a:solidFill>
                  <a:srgbClr val="1F497D"/>
                </a:solidFill>
                <a:latin typeface="Calibri" pitchFamily="34" charset="0"/>
              </a:rPr>
              <a:t>le </a:t>
            </a:r>
            <a:r>
              <a:rPr lang="it-IT" b="1" dirty="0">
                <a:solidFill>
                  <a:srgbClr val="FF0000"/>
                </a:solidFill>
                <a:latin typeface="Calibri" pitchFamily="34" charset="0"/>
              </a:rPr>
              <a:t>fatture</a:t>
            </a:r>
            <a:r>
              <a:rPr lang="it-IT" dirty="0">
                <a:solidFill>
                  <a:srgbClr val="1F497D"/>
                </a:solidFill>
                <a:latin typeface="Calibri" pitchFamily="34" charset="0"/>
              </a:rPr>
              <a:t> </a:t>
            </a:r>
            <a:r>
              <a:rPr lang="it-IT" dirty="0" smtClean="0">
                <a:solidFill>
                  <a:srgbClr val="1F497D"/>
                </a:solidFill>
                <a:latin typeface="Calibri" pitchFamily="34" charset="0"/>
              </a:rPr>
              <a:t>(e le note di variazione) </a:t>
            </a:r>
            <a:r>
              <a:rPr lang="it-IT" b="1" dirty="0" smtClean="0">
                <a:solidFill>
                  <a:srgbClr val="FF0000"/>
                </a:solidFill>
                <a:latin typeface="Calibri" pitchFamily="34" charset="0"/>
              </a:rPr>
              <a:t>trasmesse e ricevute dal </a:t>
            </a:r>
            <a:r>
              <a:rPr lang="it-IT" b="1" dirty="0" err="1" smtClean="0">
                <a:solidFill>
                  <a:srgbClr val="FF0000"/>
                </a:solidFill>
                <a:latin typeface="Calibri" pitchFamily="34" charset="0"/>
              </a:rPr>
              <a:t>SdI</a:t>
            </a:r>
            <a:r>
              <a:rPr lang="it-IT" b="1" dirty="0" smtClean="0">
                <a:solidFill>
                  <a:srgbClr val="FF0000"/>
                </a:solidFill>
                <a:latin typeface="Calibri" pitchFamily="34" charset="0"/>
              </a:rPr>
              <a:t> in data successiva a quella di adesione del servizio</a:t>
            </a:r>
            <a:r>
              <a:rPr lang="it-IT" dirty="0" smtClean="0">
                <a:solidFill>
                  <a:srgbClr val="1F497D"/>
                </a:solidFill>
                <a:latin typeface="Calibri" pitchFamily="34" charset="0"/>
              </a:rPr>
              <a:t>.</a:t>
            </a:r>
          </a:p>
          <a:p>
            <a:pPr marL="0" lvl="1" algn="just">
              <a:spcAft>
                <a:spcPts val="1800"/>
              </a:spcAft>
            </a:pPr>
            <a:r>
              <a:rPr lang="it-IT" dirty="0">
                <a:solidFill>
                  <a:srgbClr val="1F497D"/>
                </a:solidFill>
                <a:latin typeface="Calibri" pitchFamily="34" charset="0"/>
              </a:rPr>
              <a:t>I</a:t>
            </a:r>
            <a:r>
              <a:rPr lang="it-IT" dirty="0" smtClean="0">
                <a:solidFill>
                  <a:srgbClr val="1F497D"/>
                </a:solidFill>
                <a:latin typeface="Calibri" pitchFamily="34" charset="0"/>
              </a:rPr>
              <a:t>noltre </a:t>
            </a:r>
            <a:r>
              <a:rPr lang="it-IT" b="1" dirty="0" smtClean="0">
                <a:solidFill>
                  <a:srgbClr val="FF0000"/>
                </a:solidFill>
                <a:latin typeface="Calibri" pitchFamily="34" charset="0"/>
              </a:rPr>
              <a:t>è possibile portare in conservazione mediante UPLOAD del singolo documento</a:t>
            </a:r>
            <a:r>
              <a:rPr lang="it-IT" dirty="0" smtClean="0">
                <a:solidFill>
                  <a:srgbClr val="1F497D"/>
                </a:solidFill>
                <a:latin typeface="Calibri" pitchFamily="34" charset="0"/>
              </a:rPr>
              <a:t>, le </a:t>
            </a:r>
            <a:r>
              <a:rPr lang="it-IT" b="1" dirty="0" smtClean="0">
                <a:solidFill>
                  <a:srgbClr val="FF0000"/>
                </a:solidFill>
                <a:latin typeface="Calibri" pitchFamily="34" charset="0"/>
              </a:rPr>
              <a:t>fatture</a:t>
            </a:r>
            <a:r>
              <a:rPr lang="it-IT" dirty="0" smtClean="0">
                <a:solidFill>
                  <a:srgbClr val="1F497D"/>
                </a:solidFill>
                <a:latin typeface="Calibri" pitchFamily="34" charset="0"/>
              </a:rPr>
              <a:t> (e le note di variazione) </a:t>
            </a:r>
            <a:r>
              <a:rPr lang="it-IT" b="1" dirty="0" smtClean="0">
                <a:solidFill>
                  <a:srgbClr val="FF0000"/>
                </a:solidFill>
                <a:latin typeface="Calibri" pitchFamily="34" charset="0"/>
              </a:rPr>
              <a:t>emesse e ricevute in data precedente a quella di adesione </a:t>
            </a:r>
            <a:r>
              <a:rPr lang="it-IT" dirty="0" smtClean="0">
                <a:solidFill>
                  <a:srgbClr val="1F497D"/>
                </a:solidFill>
                <a:latin typeface="Calibri" pitchFamily="34" charset="0"/>
              </a:rPr>
              <a:t>del servizio, purché le stesse rispettino i </a:t>
            </a:r>
            <a:r>
              <a:rPr lang="it-IT" b="1" dirty="0" smtClean="0">
                <a:solidFill>
                  <a:srgbClr val="FF0000"/>
                </a:solidFill>
                <a:latin typeface="Calibri" pitchFamily="34" charset="0"/>
              </a:rPr>
              <a:t>requisiti del provvedimento del 30.04.18 (XML)</a:t>
            </a:r>
            <a:r>
              <a:rPr lang="it-IT" dirty="0" smtClean="0">
                <a:solidFill>
                  <a:srgbClr val="1F497D"/>
                </a:solidFill>
                <a:latin typeface="Calibri" pitchFamily="34" charset="0"/>
              </a:rPr>
              <a:t>.</a:t>
            </a:r>
          </a:p>
          <a:p>
            <a:pPr marL="0" lvl="1" algn="just">
              <a:spcAft>
                <a:spcPts val="1800"/>
              </a:spcAft>
            </a:pPr>
            <a:r>
              <a:rPr lang="it-IT" dirty="0" smtClean="0">
                <a:solidFill>
                  <a:srgbClr val="1F497D"/>
                </a:solidFill>
                <a:latin typeface="Calibri" pitchFamily="34" charset="0"/>
              </a:rPr>
              <a:t>Il servizio è valido </a:t>
            </a:r>
            <a:r>
              <a:rPr lang="it-IT" b="1" dirty="0" smtClean="0">
                <a:solidFill>
                  <a:srgbClr val="FF0000"/>
                </a:solidFill>
                <a:latin typeface="Calibri" pitchFamily="34" charset="0"/>
              </a:rPr>
              <a:t>sia per le fatture elettroniche tra privati che per le fatture elettroniche verso la PA</a:t>
            </a:r>
            <a:r>
              <a:rPr lang="it-IT" dirty="0" smtClean="0">
                <a:solidFill>
                  <a:srgbClr val="1F497D"/>
                </a:solidFill>
                <a:latin typeface="Calibri" pitchFamily="34" charset="0"/>
              </a:rPr>
              <a:t>.</a:t>
            </a:r>
          </a:p>
          <a:p>
            <a:pPr marL="0" lvl="1" algn="just">
              <a:spcAft>
                <a:spcPts val="1800"/>
              </a:spcAft>
            </a:pPr>
            <a:r>
              <a:rPr lang="it-IT" dirty="0" smtClean="0">
                <a:solidFill>
                  <a:srgbClr val="1F497D"/>
                </a:solidFill>
                <a:latin typeface="Calibri" pitchFamily="34" charset="0"/>
              </a:rPr>
              <a:t>Le </a:t>
            </a:r>
            <a:r>
              <a:rPr lang="it-IT" b="1" dirty="0" smtClean="0">
                <a:solidFill>
                  <a:srgbClr val="FF0000"/>
                </a:solidFill>
                <a:latin typeface="Calibri" pitchFamily="34" charset="0"/>
              </a:rPr>
              <a:t>fatture</a:t>
            </a:r>
            <a:r>
              <a:rPr lang="it-IT" dirty="0" smtClean="0">
                <a:solidFill>
                  <a:srgbClr val="1F497D"/>
                </a:solidFill>
                <a:latin typeface="Calibri" pitchFamily="34" charset="0"/>
              </a:rPr>
              <a:t> (e le note di variazione) per le quali il </a:t>
            </a:r>
            <a:r>
              <a:rPr lang="it-IT" dirty="0" err="1" smtClean="0">
                <a:solidFill>
                  <a:srgbClr val="1F497D"/>
                </a:solidFill>
                <a:latin typeface="Calibri" pitchFamily="34" charset="0"/>
              </a:rPr>
              <a:t>SdI</a:t>
            </a:r>
            <a:r>
              <a:rPr lang="it-IT" dirty="0" smtClean="0">
                <a:solidFill>
                  <a:srgbClr val="1F497D"/>
                </a:solidFill>
                <a:latin typeface="Calibri" pitchFamily="34" charset="0"/>
              </a:rPr>
              <a:t> ha emesso una </a:t>
            </a:r>
            <a:r>
              <a:rPr lang="it-IT" b="1" dirty="0" smtClean="0">
                <a:solidFill>
                  <a:srgbClr val="FF0000"/>
                </a:solidFill>
                <a:latin typeface="Calibri" pitchFamily="34" charset="0"/>
              </a:rPr>
              <a:t>ricevuta di scarto</a:t>
            </a:r>
            <a:r>
              <a:rPr lang="it-IT" dirty="0" smtClean="0">
                <a:solidFill>
                  <a:srgbClr val="1F497D"/>
                </a:solidFill>
                <a:latin typeface="Calibri" pitchFamily="34" charset="0"/>
              </a:rPr>
              <a:t>, </a:t>
            </a:r>
            <a:r>
              <a:rPr lang="it-IT" b="1" dirty="0" smtClean="0">
                <a:solidFill>
                  <a:srgbClr val="FF0000"/>
                </a:solidFill>
                <a:latin typeface="Calibri" pitchFamily="34" charset="0"/>
              </a:rPr>
              <a:t>non sono portate in conservazione</a:t>
            </a:r>
            <a:r>
              <a:rPr lang="it-IT" dirty="0" smtClean="0">
                <a:solidFill>
                  <a:srgbClr val="1F497D"/>
                </a:solidFill>
                <a:latin typeface="Calibri" pitchFamily="34" charset="0"/>
              </a:rPr>
              <a:t>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4869160"/>
            <a:ext cx="2916318" cy="1757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59832" y="4885230"/>
            <a:ext cx="2646048" cy="1741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ttangolo 9">
            <a:extLst>
              <a:ext uri="{FF2B5EF4-FFF2-40B4-BE49-F238E27FC236}">
                <a16:creationId xmlns="" xmlns:a16="http://schemas.microsoft.com/office/drawing/2014/main" id="{F02B6990-7AC5-0E40-BB35-3248EC9B08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328" y="4941168"/>
            <a:ext cx="2640480" cy="1754326"/>
          </a:xfrm>
          <a:prstGeom prst="rect">
            <a:avLst/>
          </a:prstGeom>
          <a:noFill/>
          <a:ln w="19050">
            <a:noFill/>
            <a:prstDash val="dash"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lvl="1" algn="ctr">
              <a:spcAft>
                <a:spcPts val="1800"/>
              </a:spcAft>
            </a:pPr>
            <a:r>
              <a:rPr lang="it-IT" b="1" dirty="0">
                <a:solidFill>
                  <a:srgbClr val="1F497D"/>
                </a:solidFill>
                <a:latin typeface="Calibri" pitchFamily="34" charset="0"/>
              </a:rPr>
              <a:t>Per dettagli si consiglia la lettura attenda della </a:t>
            </a:r>
            <a:r>
              <a:rPr lang="it-IT" b="1" i="1" dirty="0">
                <a:solidFill>
                  <a:srgbClr val="FF0000"/>
                </a:solidFill>
                <a:latin typeface="Calibri" pitchFamily="34" charset="0"/>
              </a:rPr>
              <a:t>Convenzione al servizio di conservazione </a:t>
            </a:r>
            <a:r>
              <a:rPr lang="it-IT" b="1" dirty="0">
                <a:solidFill>
                  <a:srgbClr val="1F497D"/>
                </a:solidFill>
                <a:latin typeface="Calibri" pitchFamily="34" charset="0"/>
              </a:rPr>
              <a:t>scaricabile dal portale F&amp;C nella sezione «Conservazione»</a:t>
            </a:r>
          </a:p>
        </p:txBody>
      </p:sp>
      <p:cxnSp>
        <p:nvCxnSpPr>
          <p:cNvPr id="11" name="Connettore 2 10"/>
          <p:cNvCxnSpPr/>
          <p:nvPr/>
        </p:nvCxnSpPr>
        <p:spPr>
          <a:xfrm flipV="1">
            <a:off x="4067944" y="5888714"/>
            <a:ext cx="1944216" cy="132574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2 14"/>
          <p:cNvCxnSpPr>
            <a:stCxn id="10" idx="3"/>
          </p:cNvCxnSpPr>
          <p:nvPr/>
        </p:nvCxnSpPr>
        <p:spPr>
          <a:xfrm>
            <a:off x="2843808" y="5818331"/>
            <a:ext cx="864096" cy="185827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367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5"/>
          <p:cNvSpPr>
            <a:spLocks noChangeArrowheads="1"/>
          </p:cNvSpPr>
          <p:nvPr/>
        </p:nvSpPr>
        <p:spPr bwMode="auto">
          <a:xfrm>
            <a:off x="144463" y="44624"/>
            <a:ext cx="8891587" cy="7445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it-IT" sz="3200" b="1" dirty="0">
                <a:solidFill>
                  <a:schemeClr val="tx2"/>
                </a:solidFill>
                <a:latin typeface="Verdana" pitchFamily="34" charset="0"/>
              </a:rPr>
              <a:t>PORTALE </a:t>
            </a:r>
            <a:r>
              <a:rPr lang="it-IT" sz="3200" b="1" i="1" dirty="0">
                <a:solidFill>
                  <a:srgbClr val="FF0000"/>
                </a:solidFill>
                <a:latin typeface="Verdana" pitchFamily="34" charset="0"/>
              </a:rPr>
              <a:t>FATTURE E CORRISPETTVI</a:t>
            </a:r>
          </a:p>
          <a:p>
            <a:pPr algn="ctr"/>
            <a:r>
              <a:rPr lang="it-IT" sz="2000" b="1" i="1" dirty="0">
                <a:solidFill>
                  <a:srgbClr val="FF0000"/>
                </a:solidFill>
                <a:latin typeface="Verdana" pitchFamily="34" charset="0"/>
              </a:rPr>
              <a:t>CONSULTAZIONE</a:t>
            </a:r>
          </a:p>
        </p:txBody>
      </p:sp>
      <p:pic>
        <p:nvPicPr>
          <p:cNvPr id="5" name="Picture 3">
            <a:extLst>
              <a:ext uri="{FF2B5EF4-FFF2-40B4-BE49-F238E27FC236}">
                <a16:creationId xmlns="" xmlns:a16="http://schemas.microsoft.com/office/drawing/2014/main" id="{4DA4A56E-5485-354A-91A6-695C71DBED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908720"/>
            <a:ext cx="7091836" cy="4893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ttangolo 12">
            <a:extLst>
              <a:ext uri="{FF2B5EF4-FFF2-40B4-BE49-F238E27FC236}">
                <a16:creationId xmlns="" xmlns:a16="http://schemas.microsoft.com/office/drawing/2014/main" id="{88A41D25-1E2C-F14D-AE07-FF04FB2BB1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28185" y="4787642"/>
            <a:ext cx="2742078" cy="1538883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lvl="1" algn="just">
              <a:spcAft>
                <a:spcPts val="600"/>
              </a:spcAft>
            </a:pPr>
            <a:r>
              <a:rPr lang="it-IT" sz="1400" dirty="0">
                <a:solidFill>
                  <a:srgbClr val="1F497D"/>
                </a:solidFill>
                <a:latin typeface="Calibri" pitchFamily="34" charset="0"/>
              </a:rPr>
              <a:t>Servizi di </a:t>
            </a:r>
            <a:r>
              <a:rPr lang="it-IT" sz="1400" dirty="0">
                <a:solidFill>
                  <a:srgbClr val="FF0000"/>
                </a:solidFill>
                <a:latin typeface="Calibri" pitchFamily="34" charset="0"/>
              </a:rPr>
              <a:t>consultazione</a:t>
            </a:r>
            <a:r>
              <a:rPr lang="it-IT" sz="1400" dirty="0">
                <a:solidFill>
                  <a:srgbClr val="1F497D"/>
                </a:solidFill>
                <a:latin typeface="Calibri" pitchFamily="34" charset="0"/>
              </a:rPr>
              <a:t>:</a:t>
            </a:r>
          </a:p>
          <a:p>
            <a:pPr marL="136525" lvl="1" indent="-136525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rgbClr val="1F497D"/>
                </a:solidFill>
                <a:latin typeface="Calibri" pitchFamily="34" charset="0"/>
              </a:rPr>
              <a:t>dei </a:t>
            </a:r>
            <a:r>
              <a:rPr lang="it-IT" sz="1400" dirty="0">
                <a:solidFill>
                  <a:srgbClr val="FF0000"/>
                </a:solidFill>
                <a:latin typeface="Calibri" pitchFamily="34" charset="0"/>
              </a:rPr>
              <a:t>dati fattura</a:t>
            </a:r>
            <a:r>
              <a:rPr lang="it-IT" sz="1400" dirty="0">
                <a:solidFill>
                  <a:srgbClr val="1F497D"/>
                </a:solidFill>
                <a:latin typeface="Calibri" pitchFamily="34" charset="0"/>
              </a:rPr>
              <a:t>, delle </a:t>
            </a:r>
            <a:r>
              <a:rPr lang="it-IT" sz="1400" dirty="0">
                <a:solidFill>
                  <a:srgbClr val="FF0000"/>
                </a:solidFill>
                <a:latin typeface="Calibri" pitchFamily="34" charset="0"/>
              </a:rPr>
              <a:t>FE</a:t>
            </a:r>
            <a:r>
              <a:rPr lang="it-IT" sz="1400" dirty="0">
                <a:solidFill>
                  <a:srgbClr val="1F497D"/>
                </a:solidFill>
                <a:latin typeface="Calibri" pitchFamily="34" charset="0"/>
              </a:rPr>
              <a:t>, dei </a:t>
            </a:r>
            <a:r>
              <a:rPr lang="it-IT" sz="1400" dirty="0">
                <a:solidFill>
                  <a:srgbClr val="FF0000"/>
                </a:solidFill>
                <a:latin typeface="Calibri" pitchFamily="34" charset="0"/>
              </a:rPr>
              <a:t>corrispettivi</a:t>
            </a:r>
            <a:r>
              <a:rPr lang="it-IT" sz="1400" dirty="0">
                <a:solidFill>
                  <a:srgbClr val="1F497D"/>
                </a:solidFill>
                <a:latin typeface="Calibri" pitchFamily="34" charset="0"/>
              </a:rPr>
              <a:t>, comunicazioni </a:t>
            </a:r>
            <a:r>
              <a:rPr lang="it-IT" sz="1400" dirty="0">
                <a:solidFill>
                  <a:srgbClr val="FF0000"/>
                </a:solidFill>
                <a:latin typeface="Calibri" pitchFamily="34" charset="0"/>
              </a:rPr>
              <a:t>liquidazione periodica</a:t>
            </a:r>
          </a:p>
          <a:p>
            <a:pPr marL="136525" lvl="1" indent="-136525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rgbClr val="1F497D"/>
                </a:solidFill>
                <a:latin typeface="Calibri" pitchFamily="34" charset="0"/>
              </a:rPr>
              <a:t> delle </a:t>
            </a:r>
            <a:r>
              <a:rPr lang="it-IT" sz="1400" dirty="0">
                <a:solidFill>
                  <a:srgbClr val="FF0000"/>
                </a:solidFill>
                <a:latin typeface="Calibri" pitchFamily="34" charset="0"/>
              </a:rPr>
              <a:t>ricevute</a:t>
            </a:r>
            <a:r>
              <a:rPr lang="it-IT" sz="1400" dirty="0">
                <a:solidFill>
                  <a:srgbClr val="1F497D"/>
                </a:solidFill>
                <a:latin typeface="Calibri" pitchFamily="34" charset="0"/>
              </a:rPr>
              <a:t> delle </a:t>
            </a:r>
            <a:r>
              <a:rPr lang="it-IT" sz="1400" dirty="0">
                <a:solidFill>
                  <a:srgbClr val="FF0000"/>
                </a:solidFill>
                <a:latin typeface="Calibri" pitchFamily="34" charset="0"/>
              </a:rPr>
              <a:t>FE</a:t>
            </a:r>
            <a:r>
              <a:rPr lang="it-IT" sz="1400" dirty="0">
                <a:solidFill>
                  <a:srgbClr val="1F497D"/>
                </a:solidFill>
                <a:latin typeface="Calibri" pitchFamily="34" charset="0"/>
              </a:rPr>
              <a:t> e delle </a:t>
            </a:r>
            <a:r>
              <a:rPr lang="it-IT" sz="1400" dirty="0">
                <a:solidFill>
                  <a:srgbClr val="FF0000"/>
                </a:solidFill>
                <a:latin typeface="Calibri" pitchFamily="34" charset="0"/>
              </a:rPr>
              <a:t>comunicazioni</a:t>
            </a:r>
          </a:p>
        </p:txBody>
      </p:sp>
      <p:cxnSp>
        <p:nvCxnSpPr>
          <p:cNvPr id="14" name="Connettore 2 13">
            <a:extLst>
              <a:ext uri="{FF2B5EF4-FFF2-40B4-BE49-F238E27FC236}">
                <a16:creationId xmlns="" xmlns:a16="http://schemas.microsoft.com/office/drawing/2014/main" id="{EE2A40F7-27CB-DF40-B077-B2504C090A38}"/>
              </a:ext>
            </a:extLst>
          </p:cNvPr>
          <p:cNvCxnSpPr>
            <a:cxnSpLocks/>
          </p:cNvCxnSpPr>
          <p:nvPr/>
        </p:nvCxnSpPr>
        <p:spPr>
          <a:xfrm flipH="1" flipV="1">
            <a:off x="4590256" y="4969196"/>
            <a:ext cx="1659647" cy="15239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361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1268760"/>
            <a:ext cx="8674797" cy="522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5">
            <a:extLst>
              <a:ext uri="{FF2B5EF4-FFF2-40B4-BE49-F238E27FC236}">
                <a16:creationId xmlns="" xmlns:a16="http://schemas.microsoft.com/office/drawing/2014/main" id="{4E4EF81C-A9B5-304D-8BA4-C4C9954F9E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463" y="44624"/>
            <a:ext cx="8891587" cy="7445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it-IT" sz="3200" b="1" dirty="0">
                <a:solidFill>
                  <a:schemeClr val="tx2"/>
                </a:solidFill>
                <a:latin typeface="Verdana" pitchFamily="34" charset="0"/>
              </a:rPr>
              <a:t>PORTALE </a:t>
            </a:r>
            <a:r>
              <a:rPr lang="it-IT" sz="3200" b="1" i="1" dirty="0">
                <a:solidFill>
                  <a:srgbClr val="FF0000"/>
                </a:solidFill>
                <a:latin typeface="Verdana" pitchFamily="34" charset="0"/>
              </a:rPr>
              <a:t>FATTURE E CORRISPETTVI</a:t>
            </a:r>
          </a:p>
          <a:p>
            <a:pPr algn="ctr"/>
            <a:r>
              <a:rPr lang="it-IT" sz="2000" b="1" i="1" dirty="0">
                <a:solidFill>
                  <a:srgbClr val="FF0000"/>
                </a:solidFill>
                <a:latin typeface="Verdana" pitchFamily="34" charset="0"/>
              </a:rPr>
              <a:t>CONSULTAZIONE RICEVUTE</a:t>
            </a:r>
          </a:p>
        </p:txBody>
      </p:sp>
      <p:sp>
        <p:nvSpPr>
          <p:cNvPr id="2" name="Rettangolo 1">
            <a:extLst>
              <a:ext uri="{FF2B5EF4-FFF2-40B4-BE49-F238E27FC236}">
                <a16:creationId xmlns="" xmlns:a16="http://schemas.microsoft.com/office/drawing/2014/main" id="{EB05A86F-AD56-3549-BFB7-1DC21DA1DF22}"/>
              </a:ext>
            </a:extLst>
          </p:cNvPr>
          <p:cNvSpPr/>
          <p:nvPr/>
        </p:nvSpPr>
        <p:spPr>
          <a:xfrm>
            <a:off x="6084168" y="2204864"/>
            <a:ext cx="360040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25053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>
            <a:extLst>
              <a:ext uri="{FF2B5EF4-FFF2-40B4-BE49-F238E27FC236}">
                <a16:creationId xmlns="" xmlns:a16="http://schemas.microsoft.com/office/drawing/2014/main" id="{A4214BBE-E30E-5D47-A6AC-02C8C59AD1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463" y="44624"/>
            <a:ext cx="8891587" cy="7445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it-IT" sz="3200" b="1" dirty="0">
                <a:solidFill>
                  <a:schemeClr val="tx2"/>
                </a:solidFill>
                <a:latin typeface="Verdana" pitchFamily="34" charset="0"/>
              </a:rPr>
              <a:t>PORTALE </a:t>
            </a:r>
            <a:r>
              <a:rPr lang="it-IT" sz="3200" b="1" i="1" dirty="0">
                <a:solidFill>
                  <a:srgbClr val="FF0000"/>
                </a:solidFill>
                <a:latin typeface="Verdana" pitchFamily="34" charset="0"/>
              </a:rPr>
              <a:t>FATTURE E CORRISPETTVI</a:t>
            </a:r>
          </a:p>
          <a:p>
            <a:pPr algn="ctr"/>
            <a:r>
              <a:rPr lang="it-IT" sz="2000" b="1" i="1" dirty="0">
                <a:solidFill>
                  <a:srgbClr val="FF0000"/>
                </a:solidFill>
                <a:latin typeface="Verdana" pitchFamily="34" charset="0"/>
              </a:rPr>
              <a:t>CONSULTAZIONE DATI E DOCUMENTI</a:t>
            </a:r>
          </a:p>
        </p:txBody>
      </p:sp>
      <p:sp>
        <p:nvSpPr>
          <p:cNvPr id="2" name="Rettangolo 1">
            <a:extLst>
              <a:ext uri="{FF2B5EF4-FFF2-40B4-BE49-F238E27FC236}">
                <a16:creationId xmlns="" xmlns:a16="http://schemas.microsoft.com/office/drawing/2014/main" id="{CE41A829-231B-0143-B105-42EDD13A488B}"/>
              </a:ext>
            </a:extLst>
          </p:cNvPr>
          <p:cNvSpPr/>
          <p:nvPr/>
        </p:nvSpPr>
        <p:spPr>
          <a:xfrm>
            <a:off x="3275856" y="3429000"/>
            <a:ext cx="504056" cy="29523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Rettangolo 4">
            <a:extLst>
              <a:ext uri="{FF2B5EF4-FFF2-40B4-BE49-F238E27FC236}">
                <a16:creationId xmlns="" xmlns:a16="http://schemas.microsoft.com/office/drawing/2014/main" id="{B6F3D046-646A-F547-BE6F-C4A417A7BD87}"/>
              </a:ext>
            </a:extLst>
          </p:cNvPr>
          <p:cNvSpPr/>
          <p:nvPr/>
        </p:nvSpPr>
        <p:spPr>
          <a:xfrm>
            <a:off x="6300192" y="3429000"/>
            <a:ext cx="504056" cy="29523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Rettangolo 3">
            <a:extLst>
              <a:ext uri="{FF2B5EF4-FFF2-40B4-BE49-F238E27FC236}">
                <a16:creationId xmlns="" xmlns:a16="http://schemas.microsoft.com/office/drawing/2014/main" id="{56EFACA5-D694-394D-A08C-AE64E0BA2955}"/>
              </a:ext>
            </a:extLst>
          </p:cNvPr>
          <p:cNvSpPr/>
          <p:nvPr/>
        </p:nvSpPr>
        <p:spPr>
          <a:xfrm>
            <a:off x="2627784" y="4725144"/>
            <a:ext cx="432048" cy="16561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Rettangolo 7">
            <a:extLst>
              <a:ext uri="{FF2B5EF4-FFF2-40B4-BE49-F238E27FC236}">
                <a16:creationId xmlns="" xmlns:a16="http://schemas.microsoft.com/office/drawing/2014/main" id="{C437D37F-6C85-9D4D-B71F-17A540355123}"/>
              </a:ext>
            </a:extLst>
          </p:cNvPr>
          <p:cNvSpPr/>
          <p:nvPr/>
        </p:nvSpPr>
        <p:spPr>
          <a:xfrm>
            <a:off x="4860032" y="4725144"/>
            <a:ext cx="432048" cy="16561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ttangolo 8">
            <a:extLst>
              <a:ext uri="{FF2B5EF4-FFF2-40B4-BE49-F238E27FC236}">
                <a16:creationId xmlns="" xmlns:a16="http://schemas.microsoft.com/office/drawing/2014/main" id="{2A9A9E43-2613-184B-AAA4-D4D80D76E2E7}"/>
              </a:ext>
            </a:extLst>
          </p:cNvPr>
          <p:cNvSpPr/>
          <p:nvPr/>
        </p:nvSpPr>
        <p:spPr>
          <a:xfrm>
            <a:off x="1115616" y="3501008"/>
            <a:ext cx="504056" cy="1440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0" name="Immagine 9" descr="cid:image009.jpg@01D4095E.ED096A20"/>
          <p:cNvPicPr/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76" y="1328558"/>
            <a:ext cx="8845173" cy="4764737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ttangolo 6"/>
          <p:cNvSpPr/>
          <p:nvPr/>
        </p:nvSpPr>
        <p:spPr>
          <a:xfrm>
            <a:off x="2627784" y="4905164"/>
            <a:ext cx="360040" cy="11881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Rettangolo 10"/>
          <p:cNvSpPr/>
          <p:nvPr/>
        </p:nvSpPr>
        <p:spPr>
          <a:xfrm>
            <a:off x="5076056" y="4905163"/>
            <a:ext cx="360040" cy="11881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Rettangolo 11"/>
          <p:cNvSpPr/>
          <p:nvPr/>
        </p:nvSpPr>
        <p:spPr>
          <a:xfrm>
            <a:off x="973307" y="2780928"/>
            <a:ext cx="788673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71558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sequenza di consultazione  FATTURE</a:t>
            </a: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A1C55-FC44-481B-A674-24F4DE257F8B}" type="slidenum">
              <a:rPr lang="it-IT" smtClean="0"/>
              <a:t>48</a:t>
            </a:fld>
            <a:endParaRPr lang="it-IT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975" y="1052736"/>
            <a:ext cx="8959521" cy="54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89FED228-B515-8745-B5CE-3BEA052672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463" y="92175"/>
            <a:ext cx="8891587" cy="7445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it-IT" sz="3200" b="1" dirty="0">
                <a:solidFill>
                  <a:schemeClr val="tx2"/>
                </a:solidFill>
                <a:latin typeface="Verdana" pitchFamily="34" charset="0"/>
              </a:rPr>
              <a:t>PORTALE </a:t>
            </a:r>
            <a:r>
              <a:rPr lang="it-IT" sz="3200" b="1" i="1" dirty="0">
                <a:solidFill>
                  <a:srgbClr val="FF0000"/>
                </a:solidFill>
                <a:latin typeface="Verdana" pitchFamily="34" charset="0"/>
              </a:rPr>
              <a:t>FATTURE E CORRISPETTVI</a:t>
            </a:r>
          </a:p>
          <a:p>
            <a:pPr algn="ctr"/>
            <a:r>
              <a:rPr lang="it-IT" sz="2000" b="1" i="1" dirty="0">
                <a:solidFill>
                  <a:srgbClr val="FF0000"/>
                </a:solidFill>
                <a:latin typeface="Verdana" pitchFamily="34" charset="0"/>
              </a:rPr>
              <a:t>CONSULTAZIONE DATI E DOCUMENTI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="" xmlns:a16="http://schemas.microsoft.com/office/drawing/2014/main" id="{C4146036-04B5-DE44-B966-02C2BE0E124B}"/>
              </a:ext>
            </a:extLst>
          </p:cNvPr>
          <p:cNvSpPr/>
          <p:nvPr/>
        </p:nvSpPr>
        <p:spPr>
          <a:xfrm>
            <a:off x="971600" y="3933056"/>
            <a:ext cx="720080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>
            <a:extLst>
              <a:ext uri="{FF2B5EF4-FFF2-40B4-BE49-F238E27FC236}">
                <a16:creationId xmlns="" xmlns:a16="http://schemas.microsoft.com/office/drawing/2014/main" id="{2E9EC598-1362-2A46-960B-BFF2D7E82A46}"/>
              </a:ext>
            </a:extLst>
          </p:cNvPr>
          <p:cNvSpPr/>
          <p:nvPr/>
        </p:nvSpPr>
        <p:spPr>
          <a:xfrm>
            <a:off x="2771800" y="3933056"/>
            <a:ext cx="576064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Ovale 7">
            <a:extLst>
              <a:ext uri="{FF2B5EF4-FFF2-40B4-BE49-F238E27FC236}">
                <a16:creationId xmlns="" xmlns:a16="http://schemas.microsoft.com/office/drawing/2014/main" id="{ED430F1C-39C4-4846-B857-BCD31F254FDF}"/>
              </a:ext>
            </a:extLst>
          </p:cNvPr>
          <p:cNvSpPr/>
          <p:nvPr/>
        </p:nvSpPr>
        <p:spPr>
          <a:xfrm>
            <a:off x="4355976" y="2564904"/>
            <a:ext cx="4392488" cy="6480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49342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>
            <a:extLst>
              <a:ext uri="{FF2B5EF4-FFF2-40B4-BE49-F238E27FC236}">
                <a16:creationId xmlns="" xmlns:a16="http://schemas.microsoft.com/office/drawing/2014/main" id="{37101237-4DE0-FC40-BF25-2FF4631961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463" y="116632"/>
            <a:ext cx="8891587" cy="10801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lnSpc>
                <a:spcPct val="150000"/>
              </a:lnSpc>
            </a:pPr>
            <a:r>
              <a:rPr lang="it-IT" sz="3200" b="1" dirty="0">
                <a:solidFill>
                  <a:schemeClr val="tx2"/>
                </a:solidFill>
                <a:latin typeface="Verdana" pitchFamily="34" charset="0"/>
              </a:rPr>
              <a:t>PORTALE </a:t>
            </a:r>
            <a:r>
              <a:rPr lang="it-IT" sz="3200" b="1" i="1" dirty="0">
                <a:solidFill>
                  <a:srgbClr val="FF0000"/>
                </a:solidFill>
                <a:latin typeface="Verdana" pitchFamily="34" charset="0"/>
              </a:rPr>
              <a:t>FATTURE E CORRISPETTVI</a:t>
            </a:r>
          </a:p>
          <a:p>
            <a:pPr algn="ctr">
              <a:lnSpc>
                <a:spcPct val="150000"/>
              </a:lnSpc>
            </a:pPr>
            <a:r>
              <a:rPr lang="it-IT" sz="2000" b="1" i="1" dirty="0">
                <a:solidFill>
                  <a:srgbClr val="FF0000"/>
                </a:solidFill>
                <a:latin typeface="Verdana" pitchFamily="34" charset="0"/>
              </a:rPr>
              <a:t>APPLICAZIONE «STAND ALONE» PER PC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556792"/>
            <a:ext cx="8387977" cy="5102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Connettore 2 6">
            <a:extLst>
              <a:ext uri="{FF2B5EF4-FFF2-40B4-BE49-F238E27FC236}">
                <a16:creationId xmlns="" xmlns:a16="http://schemas.microsoft.com/office/drawing/2014/main" id="{7493B753-9D5D-CD4B-8A75-68D485E92F57}"/>
              </a:ext>
            </a:extLst>
          </p:cNvPr>
          <p:cNvCxnSpPr>
            <a:cxnSpLocks/>
          </p:cNvCxnSpPr>
          <p:nvPr/>
        </p:nvCxnSpPr>
        <p:spPr>
          <a:xfrm flipH="1">
            <a:off x="611560" y="1268760"/>
            <a:ext cx="3888432" cy="72008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4332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1" algn="l" rtl="0">
              <a:spcBef>
                <a:spcPct val="0"/>
              </a:spcBef>
            </a:pPr>
            <a:r>
              <a:rPr lang="it-IT" sz="3600" b="1" dirty="0" smtClean="0"/>
              <a:t>Il Sistema di interscambio </a:t>
            </a:r>
            <a:r>
              <a:rPr lang="it-IT" sz="3200" b="1" dirty="0" smtClean="0"/>
              <a:t/>
            </a:r>
            <a:br>
              <a:rPr lang="it-IT" sz="3200" b="1" dirty="0" smtClean="0"/>
            </a:br>
            <a:r>
              <a:rPr lang="it-IT" sz="2700" b="1" dirty="0" smtClean="0"/>
              <a:t>Controlla </a:t>
            </a:r>
            <a:r>
              <a:rPr lang="it-IT" dirty="0" smtClean="0"/>
              <a:t> (</a:t>
            </a:r>
            <a:r>
              <a:rPr lang="it-IT" dirty="0" smtClean="0">
                <a:solidFill>
                  <a:srgbClr val="FF0000"/>
                </a:solidFill>
              </a:rPr>
              <a:t>cfr. Appendice 1 ST</a:t>
            </a:r>
            <a:r>
              <a:rPr lang="it-IT" dirty="0" smtClean="0"/>
              <a:t>)</a:t>
            </a:r>
            <a:r>
              <a:rPr lang="it-IT" b="1" dirty="0" smtClean="0"/>
              <a:t/>
            </a:r>
            <a:br>
              <a:rPr lang="it-IT" b="1" dirty="0" smtClean="0"/>
            </a:br>
            <a:endParaRPr lang="it-IT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122C6-1C6B-4301-9D29-5D0E3D74CF90}" type="slidenum">
              <a:rPr lang="it-IT" smtClean="0"/>
              <a:t>5</a:t>
            </a:fld>
            <a:endParaRPr lang="it-IT" dirty="0"/>
          </a:p>
        </p:txBody>
      </p:sp>
      <p:sp>
        <p:nvSpPr>
          <p:cNvPr id="7" name="Segnaposto contenuto 2"/>
          <p:cNvSpPr txBox="1">
            <a:spLocks/>
          </p:cNvSpPr>
          <p:nvPr/>
        </p:nvSpPr>
        <p:spPr>
          <a:xfrm>
            <a:off x="457200" y="1772816"/>
            <a:ext cx="8229600" cy="30243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Calibri" panose="020F0502020204030204" pitchFamily="34" charset="0"/>
              <a:buChar char="₋"/>
            </a:pPr>
            <a:r>
              <a:rPr lang="it-IT" sz="2000" dirty="0" smtClean="0"/>
              <a:t>Nei casi in cui la fattura è </a:t>
            </a:r>
            <a:r>
              <a:rPr lang="it-IT" sz="2000" dirty="0"/>
              <a:t>firmata, risulta </a:t>
            </a:r>
            <a:r>
              <a:rPr lang="it-IT" sz="2000" dirty="0">
                <a:sym typeface="Wingdings" panose="05000000000000000000" pitchFamily="2" charset="2"/>
              </a:rPr>
              <a:t>integra e autentica?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Calibri" panose="020F0502020204030204" pitchFamily="34" charset="0"/>
              <a:buChar char="₋"/>
            </a:pPr>
            <a:r>
              <a:rPr lang="it-IT" sz="2000" dirty="0">
                <a:sym typeface="Wingdings" panose="05000000000000000000" pitchFamily="2" charset="2"/>
              </a:rPr>
              <a:t>Le informazioni presenti in fattura rispettano la formattazione definita (lo schema </a:t>
            </a:r>
            <a:r>
              <a:rPr lang="it-IT" sz="2000" dirty="0" err="1">
                <a:sym typeface="Wingdings" panose="05000000000000000000" pitchFamily="2" charset="2"/>
              </a:rPr>
              <a:t>xsd</a:t>
            </a:r>
            <a:r>
              <a:rPr lang="it-IT" sz="2000" dirty="0">
                <a:sym typeface="Wingdings" panose="05000000000000000000" pitchFamily="2" charset="2"/>
              </a:rPr>
              <a:t>)?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Calibri" panose="020F0502020204030204" pitchFamily="34" charset="0"/>
              <a:buChar char="₋"/>
            </a:pPr>
            <a:r>
              <a:rPr lang="it-IT" sz="2000" dirty="0">
                <a:sym typeface="Wingdings" panose="05000000000000000000" pitchFamily="2" charset="2"/>
              </a:rPr>
              <a:t>La fattura contiene i dati obbligatori per norma?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Calibri" panose="020F0502020204030204" pitchFamily="34" charset="0"/>
              <a:buChar char="₋"/>
            </a:pPr>
            <a:r>
              <a:rPr lang="it-IT" sz="2000" dirty="0">
                <a:sym typeface="Wingdings" panose="05000000000000000000" pitchFamily="2" charset="2"/>
              </a:rPr>
              <a:t>La fattura contiene i dati necessari perché sia consegnata?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Calibri" panose="020F0502020204030204" pitchFamily="34" charset="0"/>
              <a:buChar char="₋"/>
            </a:pPr>
            <a:r>
              <a:rPr lang="it-IT" sz="2000" dirty="0">
                <a:sym typeface="Wingdings" panose="05000000000000000000" pitchFamily="2" charset="2"/>
              </a:rPr>
              <a:t>Gli importi fiscalmente rilevanti riportati in fattura sono tra loro coerenti («la somma fa il totale»)?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it-IT" sz="1800" dirty="0" smtClean="0">
              <a:solidFill>
                <a:srgbClr val="0070C0"/>
              </a:solidFill>
              <a:sym typeface="Wingdings" panose="05000000000000000000" pitchFamily="2" charset="2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467544" y="4869160"/>
            <a:ext cx="82809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spcBef>
                <a:spcPct val="20000"/>
              </a:spcBef>
            </a:pPr>
            <a:r>
              <a:rPr lang="it-IT" sz="2000" dirty="0">
                <a:solidFill>
                  <a:srgbClr val="FF0000"/>
                </a:solidFill>
                <a:sym typeface="Wingdings" panose="05000000000000000000" pitchFamily="2" charset="2"/>
              </a:rPr>
              <a:t>Tutti i controlli operati dal Sistema sono </a:t>
            </a:r>
            <a:r>
              <a:rPr lang="it-IT" sz="2000" b="1" u="sng" dirty="0" smtClean="0">
                <a:solidFill>
                  <a:srgbClr val="FF0000"/>
                </a:solidFill>
                <a:sym typeface="Wingdings" panose="05000000000000000000" pitchFamily="2" charset="2"/>
              </a:rPr>
              <a:t>bloccanti</a:t>
            </a:r>
            <a:r>
              <a:rPr lang="it-IT" sz="2000" dirty="0" smtClean="0">
                <a:solidFill>
                  <a:srgbClr val="FF0000"/>
                </a:solidFill>
                <a:sym typeface="Wingdings" panose="05000000000000000000" pitchFamily="2" charset="2"/>
              </a:rPr>
              <a:t> se non superati determinano </a:t>
            </a:r>
            <a:r>
              <a:rPr lang="it-IT" sz="2000" b="1" dirty="0" smtClean="0">
                <a:sym typeface="Wingdings" panose="05000000000000000000" pitchFamily="2" charset="2"/>
              </a:rPr>
              <a:t>lo scarto</a:t>
            </a:r>
            <a:r>
              <a:rPr lang="it-IT" sz="2000" dirty="0" smtClean="0">
                <a:sym typeface="Wingdings" panose="05000000000000000000" pitchFamily="2" charset="2"/>
              </a:rPr>
              <a:t> </a:t>
            </a:r>
            <a:r>
              <a:rPr lang="it-IT" sz="2000" dirty="0" smtClean="0">
                <a:solidFill>
                  <a:srgbClr val="FF0000"/>
                </a:solidFill>
                <a:sym typeface="Wingdings" panose="05000000000000000000" pitchFamily="2" charset="2"/>
              </a:rPr>
              <a:t>e la </a:t>
            </a:r>
            <a:r>
              <a:rPr lang="it-IT" sz="2000" b="1" u="sng" dirty="0" smtClean="0">
                <a:solidFill>
                  <a:srgbClr val="FF0000"/>
                </a:solidFill>
                <a:sym typeface="Wingdings" panose="05000000000000000000" pitchFamily="2" charset="2"/>
              </a:rPr>
              <a:t>fattura è considerata non emessa</a:t>
            </a:r>
            <a:endParaRPr lang="it-IT" sz="1600" b="1" u="sng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179512" y="6122582"/>
            <a:ext cx="61206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Il provvedimento direttoriale del 30 aprile 2018</a:t>
            </a:r>
          </a:p>
          <a:p>
            <a:r>
              <a:rPr lang="it-IT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Il Sistema di interscambio, le regole i servizi</a:t>
            </a:r>
          </a:p>
        </p:txBody>
      </p:sp>
    </p:spTree>
    <p:extLst>
      <p:ext uri="{BB962C8B-B14F-4D97-AF65-F5344CB8AC3E}">
        <p14:creationId xmlns:p14="http://schemas.microsoft.com/office/powerpoint/2010/main" val="2951529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>
            <a:extLst>
              <a:ext uri="{FF2B5EF4-FFF2-40B4-BE49-F238E27FC236}">
                <a16:creationId xmlns="" xmlns:a16="http://schemas.microsoft.com/office/drawing/2014/main" id="{37101237-4DE0-FC40-BF25-2FF4631961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463" y="116632"/>
            <a:ext cx="8891587" cy="10801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lnSpc>
                <a:spcPct val="150000"/>
              </a:lnSpc>
            </a:pPr>
            <a:r>
              <a:rPr lang="it-IT" sz="3200" b="1" dirty="0">
                <a:solidFill>
                  <a:schemeClr val="tx2"/>
                </a:solidFill>
                <a:latin typeface="Verdana" pitchFamily="34" charset="0"/>
              </a:rPr>
              <a:t>PORTALE </a:t>
            </a:r>
            <a:r>
              <a:rPr lang="it-IT" sz="3200" b="1" i="1" dirty="0">
                <a:solidFill>
                  <a:srgbClr val="FF0000"/>
                </a:solidFill>
                <a:latin typeface="Verdana" pitchFamily="34" charset="0"/>
              </a:rPr>
              <a:t>FATTURE E CORRISPETTVI</a:t>
            </a:r>
          </a:p>
          <a:p>
            <a:pPr algn="ctr">
              <a:lnSpc>
                <a:spcPct val="150000"/>
              </a:lnSpc>
            </a:pPr>
            <a:r>
              <a:rPr lang="it-IT" sz="2000" b="1" i="1" dirty="0">
                <a:solidFill>
                  <a:srgbClr val="FF0000"/>
                </a:solidFill>
                <a:latin typeface="Verdana" pitchFamily="34" charset="0"/>
              </a:rPr>
              <a:t>APP PER DISPOSITIVI MOBILI</a:t>
            </a:r>
          </a:p>
        </p:txBody>
      </p:sp>
      <p:pic>
        <p:nvPicPr>
          <p:cNvPr id="5" name="Immagine 4" descr="Cambio">
            <a:hlinkClick r:id="rId2"/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628800"/>
            <a:ext cx="2228850" cy="3771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magine 5" descr="Richiesta Credenziali">
            <a:hlinkClick r:id="rId4"/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1660646"/>
            <a:ext cx="2016224" cy="3771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magine 7" descr="Schermata principale">
            <a:hlinkClick r:id="rId6"/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1660646"/>
            <a:ext cx="1866676" cy="37719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30015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21" name="Rettangolo 15"/>
          <p:cNvSpPr>
            <a:spLocks noChangeArrowheads="1"/>
          </p:cNvSpPr>
          <p:nvPr/>
        </p:nvSpPr>
        <p:spPr bwMode="auto">
          <a:xfrm>
            <a:off x="216091" y="116632"/>
            <a:ext cx="8568951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defRPr sz="3200">
                <a:solidFill>
                  <a:srgbClr val="073C62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Wingdings" pitchFamily="2" charset="2"/>
              <a:buChar char="§"/>
              <a:defRPr sz="2800">
                <a:solidFill>
                  <a:srgbClr val="073C62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073C62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073C62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1600">
                <a:solidFill>
                  <a:srgbClr val="073C62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73C62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73C62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73C62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73C62"/>
                </a:solidFill>
                <a:latin typeface="Verdana" pitchFamily="34" charset="0"/>
              </a:defRPr>
            </a:lvl9pPr>
          </a:lstStyle>
          <a:p>
            <a:pPr algn="ctr">
              <a:spcBef>
                <a:spcPct val="0"/>
              </a:spcBef>
            </a:pPr>
            <a:r>
              <a:rPr lang="it-IT" altLang="it-IT" b="1" dirty="0" smtClean="0">
                <a:solidFill>
                  <a:srgbClr val="E3600F"/>
                </a:solidFill>
                <a:latin typeface="Calibri" panose="020F0502020204030204" pitchFamily="34" charset="0"/>
                <a:ea typeface="+mj-ea"/>
                <a:cs typeface="+mj-cs"/>
              </a:rPr>
              <a:t>Conferimento/revoca della delega all’utilizzo dei servizi di Fatturazione Elettronica</a:t>
            </a:r>
          </a:p>
          <a:p>
            <a:pPr algn="ctr">
              <a:spcBef>
                <a:spcPct val="0"/>
              </a:spcBef>
            </a:pPr>
            <a:endParaRPr lang="it-IT" altLang="it-IT" sz="3600" b="1" dirty="0">
              <a:solidFill>
                <a:srgbClr val="E3600F"/>
              </a:solidFill>
              <a:latin typeface="Calibri" panose="020F0502020204030204" pitchFamily="34" charset="0"/>
              <a:ea typeface="+mj-ea"/>
              <a:cs typeface="+mj-cs"/>
            </a:endParaRPr>
          </a:p>
        </p:txBody>
      </p:sp>
      <p:sp>
        <p:nvSpPr>
          <p:cNvPr id="16" name="Segnaposto numero diapositiva 3"/>
          <p:cNvSpPr txBox="1">
            <a:spLocks noGrp="1"/>
          </p:cNvSpPr>
          <p:nvPr/>
        </p:nvSpPr>
        <p:spPr bwMode="auto">
          <a:xfrm>
            <a:off x="3995738" y="6597650"/>
            <a:ext cx="1008062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fld id="{C826CFE3-EED0-45EA-9D68-2E105561243F}" type="slidenum">
              <a:rPr lang="it-IT" sz="1000" b="0">
                <a:latin typeface="+mn-lt"/>
              </a:rPr>
              <a:pPr algn="ctr">
                <a:defRPr/>
              </a:pPr>
              <a:t>51</a:t>
            </a:fld>
            <a:endParaRPr lang="it-IT" sz="1000" b="0" dirty="0">
              <a:latin typeface="+mn-lt"/>
            </a:endParaRPr>
          </a:p>
        </p:txBody>
      </p:sp>
      <p:sp>
        <p:nvSpPr>
          <p:cNvPr id="17424" name="CasellaDiTesto 16"/>
          <p:cNvSpPr txBox="1">
            <a:spLocks noChangeArrowheads="1"/>
          </p:cNvSpPr>
          <p:nvPr/>
        </p:nvSpPr>
        <p:spPr bwMode="auto">
          <a:xfrm>
            <a:off x="574602" y="1196752"/>
            <a:ext cx="6874914" cy="87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defRPr sz="3200">
                <a:solidFill>
                  <a:srgbClr val="073C62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Wingdings" pitchFamily="2" charset="2"/>
              <a:buChar char="§"/>
              <a:defRPr sz="2800">
                <a:solidFill>
                  <a:srgbClr val="073C62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073C62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073C62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1600">
                <a:solidFill>
                  <a:srgbClr val="073C62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73C62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73C62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73C62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73C62"/>
                </a:solidFill>
                <a:latin typeface="Verdana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</a:pPr>
            <a:r>
              <a:rPr lang="it-IT" altLang="it-IT" sz="2200" b="1" dirty="0" smtClean="0">
                <a:solidFill>
                  <a:srgbClr val="E3600F"/>
                </a:solidFill>
                <a:latin typeface="+mj-lt"/>
              </a:rPr>
              <a:t>Sono erogati attraverso il portale "Fatture e corrispettivi"</a:t>
            </a:r>
            <a:endParaRPr lang="it-IT" altLang="it-IT" sz="2200" dirty="0" smtClean="0">
              <a:solidFill>
                <a:srgbClr val="002060"/>
              </a:solidFill>
              <a:latin typeface="+mj-lt"/>
            </a:endParaRPr>
          </a:p>
          <a:p>
            <a:pPr algn="just" eaLnBrk="1" hangingPunct="1">
              <a:spcBef>
                <a:spcPct val="0"/>
              </a:spcBef>
            </a:pPr>
            <a:endParaRPr lang="it-IT" altLang="it-IT" sz="1800" dirty="0" smtClean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545731" y="2069539"/>
            <a:ext cx="7909671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1200"/>
              </a:spcAft>
              <a:buFont typeface="+mj-lt"/>
              <a:buAutoNum type="arabicPeriod"/>
            </a:pPr>
            <a:r>
              <a:rPr lang="it-IT" sz="2200" b="1" i="1" dirty="0">
                <a:solidFill>
                  <a:srgbClr val="002060"/>
                </a:solidFill>
                <a:latin typeface="+mj-lt"/>
              </a:rPr>
              <a:t>Consultazione e acquisizione delle fatture elettroniche o dei loro duplicati </a:t>
            </a:r>
            <a:r>
              <a:rPr lang="it-IT" sz="2200" b="1" i="1" dirty="0" smtClean="0">
                <a:solidFill>
                  <a:srgbClr val="002060"/>
                </a:solidFill>
                <a:latin typeface="+mj-lt"/>
              </a:rPr>
              <a:t>informatici</a:t>
            </a:r>
          </a:p>
          <a:p>
            <a:pPr marL="457200" indent="-457200">
              <a:spcAft>
                <a:spcPts val="1200"/>
              </a:spcAft>
              <a:buFont typeface="+mj-lt"/>
              <a:buAutoNum type="arabicPeriod"/>
            </a:pPr>
            <a:r>
              <a:rPr lang="it-IT" sz="2200" b="1" i="1" dirty="0">
                <a:solidFill>
                  <a:srgbClr val="002060"/>
                </a:solidFill>
                <a:latin typeface="+mj-lt"/>
              </a:rPr>
              <a:t>Consultazione dei dati rilevanti ai fini </a:t>
            </a:r>
            <a:r>
              <a:rPr lang="it-IT" sz="2200" b="1" i="1" dirty="0" smtClean="0">
                <a:solidFill>
                  <a:srgbClr val="002060"/>
                </a:solidFill>
                <a:latin typeface="+mj-lt"/>
              </a:rPr>
              <a:t>IVA</a:t>
            </a:r>
          </a:p>
          <a:p>
            <a:pPr marL="457200" indent="-457200">
              <a:spcAft>
                <a:spcPts val="1200"/>
              </a:spcAft>
              <a:buFont typeface="+mj-lt"/>
              <a:buAutoNum type="arabicPeriod"/>
            </a:pPr>
            <a:r>
              <a:rPr lang="it-IT" sz="2200" b="1" i="1" dirty="0">
                <a:solidFill>
                  <a:srgbClr val="002060"/>
                </a:solidFill>
                <a:latin typeface="+mj-lt"/>
              </a:rPr>
              <a:t>Registrazione dell’indirizzo </a:t>
            </a:r>
            <a:r>
              <a:rPr lang="it-IT" sz="2200" b="1" i="1" dirty="0" smtClean="0">
                <a:solidFill>
                  <a:srgbClr val="002060"/>
                </a:solidFill>
                <a:latin typeface="+mj-lt"/>
              </a:rPr>
              <a:t>telematico</a:t>
            </a:r>
          </a:p>
          <a:p>
            <a:pPr marL="457200" indent="-457200">
              <a:spcAft>
                <a:spcPts val="1200"/>
              </a:spcAft>
              <a:buFont typeface="+mj-lt"/>
              <a:buAutoNum type="arabicPeriod"/>
            </a:pPr>
            <a:r>
              <a:rPr lang="it-IT" sz="2200" b="1" i="1" dirty="0">
                <a:solidFill>
                  <a:srgbClr val="002060"/>
                </a:solidFill>
                <a:latin typeface="+mj-lt"/>
              </a:rPr>
              <a:t>Fatturazione elettronica e conservazione delle fatture </a:t>
            </a:r>
            <a:r>
              <a:rPr lang="it-IT" sz="2200" b="1" i="1" dirty="0" smtClean="0">
                <a:solidFill>
                  <a:srgbClr val="002060"/>
                </a:solidFill>
                <a:latin typeface="+mj-lt"/>
              </a:rPr>
              <a:t>elettroniche</a:t>
            </a:r>
          </a:p>
          <a:p>
            <a:pPr marL="457200" indent="-457200">
              <a:spcAft>
                <a:spcPts val="1200"/>
              </a:spcAft>
              <a:buFont typeface="+mj-lt"/>
              <a:buAutoNum type="arabicPeriod"/>
            </a:pPr>
            <a:r>
              <a:rPr lang="it-IT" sz="2200" b="1" i="1" dirty="0">
                <a:solidFill>
                  <a:srgbClr val="002060"/>
                </a:solidFill>
                <a:latin typeface="+mj-lt"/>
              </a:rPr>
              <a:t>Accreditamento e censimento dispositivi</a:t>
            </a:r>
          </a:p>
        </p:txBody>
      </p:sp>
      <p:sp>
        <p:nvSpPr>
          <p:cNvPr id="7" name="CasellaDiTesto 16"/>
          <p:cNvSpPr txBox="1">
            <a:spLocks noChangeArrowheads="1"/>
          </p:cNvSpPr>
          <p:nvPr/>
        </p:nvSpPr>
        <p:spPr bwMode="auto">
          <a:xfrm>
            <a:off x="574067" y="5589240"/>
            <a:ext cx="7853000" cy="1615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defRPr sz="3200">
                <a:solidFill>
                  <a:srgbClr val="073C62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Wingdings" pitchFamily="2" charset="2"/>
              <a:buChar char="§"/>
              <a:defRPr sz="2800">
                <a:solidFill>
                  <a:srgbClr val="073C62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073C62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073C62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1600">
                <a:solidFill>
                  <a:srgbClr val="073C62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73C62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73C62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73C62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73C62"/>
                </a:solidFill>
                <a:latin typeface="Verdana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  <a:spcBef>
                <a:spcPct val="0"/>
              </a:spcBef>
            </a:pPr>
            <a:r>
              <a:rPr lang="it-IT" altLang="it-IT" sz="1800" b="1" dirty="0">
                <a:solidFill>
                  <a:srgbClr val="E3600F"/>
                </a:solidFill>
                <a:latin typeface="+mj-lt"/>
              </a:rPr>
              <a:t>p</a:t>
            </a:r>
            <a:r>
              <a:rPr lang="it-IT" altLang="it-IT" sz="1800" b="1" dirty="0" smtClean="0">
                <a:solidFill>
                  <a:srgbClr val="E3600F"/>
                </a:solidFill>
                <a:latin typeface="+mj-lt"/>
              </a:rPr>
              <a:t>revia autenticazione, agli utenti </a:t>
            </a:r>
            <a:r>
              <a:rPr lang="it-IT" altLang="it-IT" sz="1800" b="1" dirty="0" err="1" smtClean="0">
                <a:solidFill>
                  <a:srgbClr val="E3600F"/>
                </a:solidFill>
                <a:latin typeface="+mj-lt"/>
              </a:rPr>
              <a:t>Entratel</a:t>
            </a:r>
            <a:r>
              <a:rPr lang="it-IT" altLang="it-IT" sz="1800" b="1" dirty="0" smtClean="0">
                <a:solidFill>
                  <a:srgbClr val="E3600F"/>
                </a:solidFill>
                <a:latin typeface="+mj-lt"/>
              </a:rPr>
              <a:t>/</a:t>
            </a:r>
            <a:r>
              <a:rPr lang="it-IT" altLang="it-IT" sz="1800" b="1" dirty="0" err="1" smtClean="0">
                <a:solidFill>
                  <a:srgbClr val="E3600F"/>
                </a:solidFill>
                <a:latin typeface="+mj-lt"/>
              </a:rPr>
              <a:t>Fisconline</a:t>
            </a:r>
            <a:endParaRPr lang="it-IT" altLang="it-IT" sz="1800" b="1" dirty="0" smtClean="0">
              <a:solidFill>
                <a:srgbClr val="E3600F"/>
              </a:solidFill>
              <a:latin typeface="+mj-lt"/>
            </a:endParaRPr>
          </a:p>
          <a:p>
            <a:pPr lvl="0" algn="just" eaLnBrk="1" hangingPunct="1">
              <a:lnSpc>
                <a:spcPct val="150000"/>
              </a:lnSpc>
              <a:spcBef>
                <a:spcPct val="0"/>
              </a:spcBef>
            </a:pPr>
            <a:r>
              <a:rPr lang="it-IT" sz="1800" dirty="0">
                <a:solidFill>
                  <a:prstClr val="black"/>
                </a:solidFill>
                <a:latin typeface="Calibri"/>
              </a:rPr>
              <a:t>Provvedimento n.291241 del 5 novembre </a:t>
            </a:r>
            <a:r>
              <a:rPr lang="it-IT" sz="1800" dirty="0" smtClean="0">
                <a:solidFill>
                  <a:prstClr val="black"/>
                </a:solidFill>
                <a:latin typeface="Calibri"/>
              </a:rPr>
              <a:t>2018</a:t>
            </a:r>
            <a:endParaRPr lang="it-IT" sz="1800" dirty="0">
              <a:solidFill>
                <a:prstClr val="black"/>
              </a:solidFill>
              <a:latin typeface="Calibri"/>
            </a:endParaRPr>
          </a:p>
          <a:p>
            <a:pPr algn="just" eaLnBrk="1" hangingPunct="1">
              <a:lnSpc>
                <a:spcPct val="150000"/>
              </a:lnSpc>
              <a:spcBef>
                <a:spcPct val="0"/>
              </a:spcBef>
            </a:pPr>
            <a:r>
              <a:rPr lang="it-IT" altLang="it-IT" sz="1800" b="1" dirty="0" smtClean="0">
                <a:solidFill>
                  <a:srgbClr val="E3600F"/>
                </a:solidFill>
                <a:latin typeface="+mj-lt"/>
              </a:rPr>
              <a:t> </a:t>
            </a:r>
            <a:endParaRPr lang="it-IT" altLang="it-IT" sz="1400" dirty="0" smtClean="0">
              <a:solidFill>
                <a:srgbClr val="002060"/>
              </a:solidFill>
              <a:latin typeface="+mj-lt"/>
            </a:endParaRPr>
          </a:p>
          <a:p>
            <a:pPr algn="just" eaLnBrk="1" hangingPunct="1">
              <a:spcBef>
                <a:spcPct val="0"/>
              </a:spcBef>
            </a:pPr>
            <a:endParaRPr lang="it-IT" altLang="it-IT" sz="1800" dirty="0" smtClean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01937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21" name="Rettangolo 15"/>
          <p:cNvSpPr>
            <a:spLocks noChangeArrowheads="1"/>
          </p:cNvSpPr>
          <p:nvPr/>
        </p:nvSpPr>
        <p:spPr bwMode="auto">
          <a:xfrm>
            <a:off x="1406527" y="260649"/>
            <a:ext cx="634841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defRPr sz="3200">
                <a:solidFill>
                  <a:srgbClr val="073C62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Wingdings" pitchFamily="2" charset="2"/>
              <a:buChar char="§"/>
              <a:defRPr sz="2800">
                <a:solidFill>
                  <a:srgbClr val="073C62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073C62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073C62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1600">
                <a:solidFill>
                  <a:srgbClr val="073C62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73C62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73C62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73C62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73C62"/>
                </a:solidFill>
                <a:latin typeface="Verdana" pitchFamily="34" charset="0"/>
              </a:defRPr>
            </a:lvl9pPr>
          </a:lstStyle>
          <a:p>
            <a:pPr algn="ctr">
              <a:spcBef>
                <a:spcPct val="0"/>
              </a:spcBef>
            </a:pPr>
            <a:r>
              <a:rPr lang="it-IT" altLang="it-IT" sz="3600" b="1" dirty="0" smtClean="0">
                <a:solidFill>
                  <a:srgbClr val="E3600F"/>
                </a:solidFill>
                <a:latin typeface="Calibri" panose="020F0502020204030204" pitchFamily="34" charset="0"/>
              </a:rPr>
              <a:t>I ruoli</a:t>
            </a:r>
            <a:endParaRPr lang="it-IT" altLang="it-IT" sz="3600" b="1" dirty="0">
              <a:solidFill>
                <a:srgbClr val="E3600F"/>
              </a:solidFill>
              <a:latin typeface="Calibri" panose="020F0502020204030204" pitchFamily="34" charset="0"/>
            </a:endParaRPr>
          </a:p>
        </p:txBody>
      </p:sp>
      <p:sp>
        <p:nvSpPr>
          <p:cNvPr id="16" name="Segnaposto numero diapositiva 3"/>
          <p:cNvSpPr txBox="1">
            <a:spLocks noGrp="1"/>
          </p:cNvSpPr>
          <p:nvPr/>
        </p:nvSpPr>
        <p:spPr bwMode="auto">
          <a:xfrm>
            <a:off x="3995738" y="6597650"/>
            <a:ext cx="1008062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fld id="{C826CFE3-EED0-45EA-9D68-2E105561243F}" type="slidenum">
              <a:rPr lang="it-IT" sz="1000">
                <a:solidFill>
                  <a:srgbClr val="000000"/>
                </a:solidFill>
                <a:latin typeface="Verdana"/>
              </a:rPr>
              <a:pPr algn="ctr">
                <a:defRPr/>
              </a:pPr>
              <a:t>52</a:t>
            </a:fld>
            <a:endParaRPr lang="it-IT" sz="1000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17424" name="CasellaDiTesto 16"/>
          <p:cNvSpPr txBox="1">
            <a:spLocks noChangeArrowheads="1"/>
          </p:cNvSpPr>
          <p:nvPr/>
        </p:nvSpPr>
        <p:spPr bwMode="auto">
          <a:xfrm>
            <a:off x="433389" y="1023911"/>
            <a:ext cx="4066379" cy="2483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defRPr sz="3200">
                <a:solidFill>
                  <a:srgbClr val="073C62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Wingdings" pitchFamily="2" charset="2"/>
              <a:buChar char="§"/>
              <a:defRPr sz="2800">
                <a:solidFill>
                  <a:srgbClr val="073C62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073C62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073C62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1600">
                <a:solidFill>
                  <a:srgbClr val="073C62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73C62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73C62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73C62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73C62"/>
                </a:solidFill>
                <a:latin typeface="Verdana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  <a:spcBef>
                <a:spcPct val="0"/>
              </a:spcBef>
            </a:pPr>
            <a:r>
              <a:rPr lang="it-IT" altLang="it-IT" sz="2200" b="1" dirty="0" smtClean="0">
                <a:solidFill>
                  <a:srgbClr val="E3600F"/>
                </a:solidFill>
                <a:latin typeface="+mj-lt"/>
              </a:rPr>
              <a:t>I servizi di fatturazione elettronica possono essere </a:t>
            </a:r>
            <a:r>
              <a:rPr lang="it-IT" altLang="it-IT" sz="2200" b="1" dirty="0">
                <a:solidFill>
                  <a:srgbClr val="E3600F"/>
                </a:solidFill>
                <a:latin typeface="+mj-lt"/>
              </a:rPr>
              <a:t>utilizzati  </a:t>
            </a:r>
            <a:r>
              <a:rPr lang="it-IT" altLang="it-IT" sz="2200" b="1" dirty="0" smtClean="0">
                <a:solidFill>
                  <a:srgbClr val="E3600F"/>
                </a:solidFill>
                <a:latin typeface="+mj-lt"/>
              </a:rPr>
              <a:t>dai </a:t>
            </a:r>
            <a:r>
              <a:rPr lang="it-IT" altLang="it-IT" sz="2200" b="1" dirty="0">
                <a:solidFill>
                  <a:srgbClr val="E3600F"/>
                </a:solidFill>
                <a:latin typeface="+mj-lt"/>
              </a:rPr>
              <a:t>contribuenti o da soggetti appositamente delegati</a:t>
            </a:r>
          </a:p>
          <a:p>
            <a:pPr algn="just" eaLnBrk="1" hangingPunct="1">
              <a:lnSpc>
                <a:spcPct val="150000"/>
              </a:lnSpc>
              <a:spcBef>
                <a:spcPct val="0"/>
              </a:spcBef>
            </a:pPr>
            <a:endParaRPr lang="it-IT" altLang="it-IT" sz="1800" dirty="0" smtClean="0">
              <a:solidFill>
                <a:srgbClr val="002060"/>
              </a:solidFill>
              <a:latin typeface="Verdana"/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460515" y="3501009"/>
            <a:ext cx="7909671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it-IT" sz="2200" b="1" i="1" dirty="0" smtClean="0">
                <a:solidFill>
                  <a:srgbClr val="002060"/>
                </a:solidFill>
                <a:latin typeface="+mj-lt"/>
              </a:rPr>
              <a:t>Alcuni servizi possono essere delegati esclusivamente agli intermediari </a:t>
            </a:r>
            <a:r>
              <a:rPr lang="it-IT" sz="2200" b="1" i="1" dirty="0" smtClean="0">
                <a:solidFill>
                  <a:srgbClr val="E3600F"/>
                </a:solidFill>
                <a:latin typeface="+mj-lt"/>
              </a:rPr>
              <a:t>(fino a 4)</a:t>
            </a:r>
            <a:r>
              <a:rPr lang="it-IT" sz="2200" b="1" i="1" dirty="0" smtClean="0">
                <a:solidFill>
                  <a:srgbClr val="002060"/>
                </a:solidFill>
                <a:latin typeface="+mj-lt"/>
              </a:rPr>
              <a:t>, la durata di ciascuna delega non può essere superiore a </a:t>
            </a:r>
            <a:r>
              <a:rPr lang="it-IT" sz="2200" b="1" i="1" dirty="0" smtClean="0">
                <a:solidFill>
                  <a:srgbClr val="E3600F"/>
                </a:solidFill>
                <a:latin typeface="+mj-lt"/>
              </a:rPr>
              <a:t>2 anni</a:t>
            </a:r>
            <a:r>
              <a:rPr lang="it-IT" sz="2200" b="1" i="1" dirty="0" smtClean="0">
                <a:solidFill>
                  <a:srgbClr val="002060"/>
                </a:solidFill>
                <a:latin typeface="+mj-lt"/>
              </a:rPr>
              <a:t>.</a:t>
            </a:r>
          </a:p>
          <a:p>
            <a:pPr>
              <a:spcAft>
                <a:spcPts val="1200"/>
              </a:spcAft>
            </a:pPr>
            <a:endParaRPr lang="it-IT" sz="2000" b="1" i="1" dirty="0" smtClean="0">
              <a:solidFill>
                <a:srgbClr val="002060"/>
              </a:solidFill>
              <a:latin typeface="Courier" panose="02060409020205020404" pitchFamily="49" charset="0"/>
            </a:endParaRPr>
          </a:p>
          <a:p>
            <a:pPr>
              <a:spcAft>
                <a:spcPts val="1200"/>
              </a:spcAft>
            </a:pPr>
            <a:r>
              <a:rPr lang="it-IT" sz="2200" b="1" i="1" dirty="0" smtClean="0">
                <a:solidFill>
                  <a:srgbClr val="002060"/>
                </a:solidFill>
                <a:latin typeface="+mj-lt"/>
              </a:rPr>
              <a:t>Contribuenti e delegati possono essere PF o PNF: se PNF, agiscono per il tramite dei propri incaricati</a:t>
            </a:r>
            <a:endParaRPr lang="it-IT" sz="2200" b="1" i="1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340768"/>
            <a:ext cx="4448198" cy="1660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0688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21" name="Rettangolo 15"/>
          <p:cNvSpPr>
            <a:spLocks noChangeArrowheads="1"/>
          </p:cNvSpPr>
          <p:nvPr/>
        </p:nvSpPr>
        <p:spPr bwMode="auto">
          <a:xfrm>
            <a:off x="1406527" y="260649"/>
            <a:ext cx="634841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defRPr sz="3200">
                <a:solidFill>
                  <a:srgbClr val="073C62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Wingdings" pitchFamily="2" charset="2"/>
              <a:buChar char="§"/>
              <a:defRPr sz="2800">
                <a:solidFill>
                  <a:srgbClr val="073C62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073C62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073C62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1600">
                <a:solidFill>
                  <a:srgbClr val="073C62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73C62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73C62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73C62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73C62"/>
                </a:solidFill>
                <a:latin typeface="Verdana" pitchFamily="34" charset="0"/>
              </a:defRPr>
            </a:lvl9pPr>
          </a:lstStyle>
          <a:p>
            <a:pPr algn="ctr">
              <a:spcBef>
                <a:spcPct val="0"/>
              </a:spcBef>
            </a:pPr>
            <a:r>
              <a:rPr lang="it-IT" altLang="it-IT" sz="3600" b="1" dirty="0" smtClean="0">
                <a:solidFill>
                  <a:srgbClr val="E3600F"/>
                </a:solidFill>
                <a:latin typeface="Calibri" panose="020F0502020204030204" pitchFamily="34" charset="0"/>
              </a:rPr>
              <a:t>La delega</a:t>
            </a:r>
            <a:endParaRPr lang="it-IT" altLang="it-IT" sz="3600" b="1" dirty="0">
              <a:solidFill>
                <a:srgbClr val="E3600F"/>
              </a:solidFill>
              <a:latin typeface="Calibri" panose="020F0502020204030204" pitchFamily="34" charset="0"/>
            </a:endParaRPr>
          </a:p>
        </p:txBody>
      </p:sp>
      <p:sp>
        <p:nvSpPr>
          <p:cNvPr id="16" name="Segnaposto numero diapositiva 3"/>
          <p:cNvSpPr txBox="1">
            <a:spLocks noGrp="1"/>
          </p:cNvSpPr>
          <p:nvPr/>
        </p:nvSpPr>
        <p:spPr bwMode="auto">
          <a:xfrm>
            <a:off x="3995738" y="6597650"/>
            <a:ext cx="1008062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fld id="{C826CFE3-EED0-45EA-9D68-2E105561243F}" type="slidenum">
              <a:rPr lang="it-IT" sz="1000">
                <a:solidFill>
                  <a:srgbClr val="000000"/>
                </a:solidFill>
                <a:latin typeface="Verdana"/>
              </a:rPr>
              <a:pPr algn="ctr">
                <a:defRPr/>
              </a:pPr>
              <a:t>53</a:t>
            </a:fld>
            <a:endParaRPr lang="it-IT" sz="1000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17424" name="CasellaDiTesto 16"/>
          <p:cNvSpPr txBox="1">
            <a:spLocks noChangeArrowheads="1"/>
          </p:cNvSpPr>
          <p:nvPr/>
        </p:nvSpPr>
        <p:spPr bwMode="auto">
          <a:xfrm>
            <a:off x="433390" y="1268760"/>
            <a:ext cx="4066379" cy="959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defRPr sz="3200">
                <a:solidFill>
                  <a:srgbClr val="073C62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Wingdings" pitchFamily="2" charset="2"/>
              <a:buChar char="§"/>
              <a:defRPr sz="2800">
                <a:solidFill>
                  <a:srgbClr val="073C62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073C62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073C62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1600">
                <a:solidFill>
                  <a:srgbClr val="073C62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73C62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73C62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73C62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73C62"/>
                </a:solidFill>
                <a:latin typeface="Verdana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  <a:spcBef>
                <a:spcPct val="0"/>
              </a:spcBef>
            </a:pPr>
            <a:r>
              <a:rPr lang="it-IT" altLang="it-IT" sz="2200" b="1" dirty="0" smtClean="0">
                <a:solidFill>
                  <a:srgbClr val="E3600F"/>
                </a:solidFill>
                <a:latin typeface="+mj-lt"/>
              </a:rPr>
              <a:t>Può essere conferita in 3 modi</a:t>
            </a:r>
            <a:endParaRPr lang="it-IT" altLang="it-IT" sz="2200" b="1" dirty="0">
              <a:solidFill>
                <a:srgbClr val="E3600F"/>
              </a:solidFill>
              <a:latin typeface="+mj-lt"/>
            </a:endParaRPr>
          </a:p>
          <a:p>
            <a:pPr algn="just" eaLnBrk="1" hangingPunct="1">
              <a:lnSpc>
                <a:spcPct val="150000"/>
              </a:lnSpc>
              <a:spcBef>
                <a:spcPct val="0"/>
              </a:spcBef>
            </a:pPr>
            <a:endParaRPr lang="it-IT" altLang="it-IT" sz="1800" dirty="0" smtClean="0">
              <a:solidFill>
                <a:srgbClr val="002060"/>
              </a:solidFill>
              <a:latin typeface="Verdana"/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460515" y="2132857"/>
            <a:ext cx="7909671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Aft>
                <a:spcPts val="1200"/>
              </a:spcAft>
            </a:pPr>
            <a:r>
              <a:rPr lang="it-IT" sz="2200" b="1" i="1" dirty="0">
                <a:solidFill>
                  <a:srgbClr val="002060"/>
                </a:solidFill>
              </a:rPr>
              <a:t>Utilizzando le apposite funzionalità rese disponibili nella </a:t>
            </a:r>
            <a:r>
              <a:rPr lang="it-IT" sz="2200" b="1" i="1" dirty="0">
                <a:solidFill>
                  <a:srgbClr val="E3600F"/>
                </a:solidFill>
              </a:rPr>
              <a:t>propria area riservata</a:t>
            </a:r>
            <a:r>
              <a:rPr lang="it-IT" sz="2200" b="1" i="1" dirty="0">
                <a:solidFill>
                  <a:srgbClr val="002060"/>
                </a:solidFill>
              </a:rPr>
              <a:t> (</a:t>
            </a:r>
            <a:r>
              <a:rPr lang="it-IT" sz="2200" b="1" i="1" dirty="0" err="1">
                <a:solidFill>
                  <a:srgbClr val="002060"/>
                </a:solidFill>
              </a:rPr>
              <a:t>Entratel</a:t>
            </a:r>
            <a:r>
              <a:rPr lang="it-IT" sz="2200" b="1" i="1" dirty="0">
                <a:solidFill>
                  <a:srgbClr val="002060"/>
                </a:solidFill>
              </a:rPr>
              <a:t>/</a:t>
            </a:r>
            <a:r>
              <a:rPr lang="it-IT" sz="2200" b="1" i="1" dirty="0" err="1">
                <a:solidFill>
                  <a:srgbClr val="002060"/>
                </a:solidFill>
              </a:rPr>
              <a:t>Fisconline</a:t>
            </a:r>
            <a:r>
              <a:rPr lang="it-IT" sz="2200" b="1" i="1" dirty="0">
                <a:solidFill>
                  <a:srgbClr val="002060"/>
                </a:solidFill>
              </a:rPr>
              <a:t>)</a:t>
            </a:r>
          </a:p>
          <a:p>
            <a:pPr>
              <a:spcAft>
                <a:spcPts val="1200"/>
              </a:spcAft>
            </a:pPr>
            <a:r>
              <a:rPr lang="it-IT" sz="2200" b="1" i="1" dirty="0" smtClean="0">
                <a:solidFill>
                  <a:srgbClr val="002060"/>
                </a:solidFill>
                <a:latin typeface="+mj-lt"/>
              </a:rPr>
              <a:t>Presentando il modulo </a:t>
            </a:r>
            <a:r>
              <a:rPr lang="it-IT" sz="2200" b="1" i="1" dirty="0" smtClean="0">
                <a:solidFill>
                  <a:srgbClr val="E3600F"/>
                </a:solidFill>
                <a:latin typeface="+mj-lt"/>
              </a:rPr>
              <a:t>in ufficio</a:t>
            </a:r>
            <a:r>
              <a:rPr lang="it-IT" sz="2200" b="1" i="1" dirty="0" smtClean="0">
                <a:solidFill>
                  <a:srgbClr val="002060"/>
                </a:solidFill>
                <a:latin typeface="+mj-lt"/>
              </a:rPr>
              <a:t>, eventualmente attraverso un procuratore speciale</a:t>
            </a:r>
          </a:p>
          <a:p>
            <a:pPr>
              <a:spcAft>
                <a:spcPts val="1200"/>
              </a:spcAft>
            </a:pPr>
            <a:r>
              <a:rPr lang="it-IT" sz="2200" b="1" i="1" dirty="0" smtClean="0">
                <a:solidFill>
                  <a:srgbClr val="002060"/>
                </a:solidFill>
                <a:latin typeface="+mj-lt"/>
              </a:rPr>
              <a:t>Consegnando il modulo di delega all'</a:t>
            </a:r>
            <a:r>
              <a:rPr lang="it-IT" sz="2200" b="1" i="1" dirty="0" smtClean="0">
                <a:solidFill>
                  <a:srgbClr val="E3600F"/>
                </a:solidFill>
                <a:latin typeface="+mj-lt"/>
              </a:rPr>
              <a:t>intermediario</a:t>
            </a:r>
            <a:r>
              <a:rPr lang="it-IT" sz="2200" b="1" i="1" dirty="0" smtClean="0">
                <a:solidFill>
                  <a:srgbClr val="002060"/>
                </a:solidFill>
                <a:latin typeface="+mj-lt"/>
              </a:rPr>
              <a:t> </a:t>
            </a:r>
            <a:r>
              <a:rPr lang="it-IT" sz="2200" b="1" i="1" dirty="0" smtClean="0">
                <a:solidFill>
                  <a:srgbClr val="E3600F"/>
                </a:solidFill>
                <a:latin typeface="+mj-lt"/>
              </a:rPr>
              <a:t>delegato</a:t>
            </a:r>
            <a:r>
              <a:rPr lang="it-IT" sz="2200" b="1" i="1" dirty="0" smtClean="0">
                <a:solidFill>
                  <a:srgbClr val="002060"/>
                </a:solidFill>
                <a:latin typeface="+mj-lt"/>
              </a:rPr>
              <a:t> che comunicherà all'Agenzia i dati essenziali alla sua attivazione</a:t>
            </a:r>
            <a:endParaRPr lang="it-IT" sz="2200" b="1" i="1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26898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9796" y="980728"/>
            <a:ext cx="8280920" cy="4991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5">
            <a:extLst>
              <a:ext uri="{FF2B5EF4-FFF2-40B4-BE49-F238E27FC236}">
                <a16:creationId xmlns="" xmlns:a16="http://schemas.microsoft.com/office/drawing/2014/main" id="{2C82C062-9DF5-E74E-A004-45FE2EE826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463" y="44624"/>
            <a:ext cx="8891587" cy="7445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it-IT" sz="3200" b="1" dirty="0">
                <a:solidFill>
                  <a:schemeClr val="tx2"/>
                </a:solidFill>
                <a:latin typeface="Verdana" pitchFamily="34" charset="0"/>
              </a:rPr>
              <a:t>PORTALE </a:t>
            </a:r>
            <a:r>
              <a:rPr lang="it-IT" sz="3200" b="1" i="1" dirty="0">
                <a:solidFill>
                  <a:srgbClr val="FF0000"/>
                </a:solidFill>
                <a:latin typeface="Verdana" pitchFamily="34" charset="0"/>
              </a:rPr>
              <a:t>FATTURE E CORRISPETTVI</a:t>
            </a:r>
          </a:p>
          <a:p>
            <a:pPr algn="ctr"/>
            <a:r>
              <a:rPr lang="it-IT" sz="2000" b="1" i="1" dirty="0">
                <a:solidFill>
                  <a:srgbClr val="FF0000"/>
                </a:solidFill>
                <a:latin typeface="Verdana" pitchFamily="34" charset="0"/>
              </a:rPr>
              <a:t>DELEGHE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="" xmlns:a16="http://schemas.microsoft.com/office/drawing/2014/main" id="{C8637FE9-4107-2F4C-A80F-C0038E97C3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89757" y="6155827"/>
            <a:ext cx="4968552" cy="307777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lvl="1" algn="just">
              <a:spcAft>
                <a:spcPts val="600"/>
              </a:spcAft>
            </a:pPr>
            <a:r>
              <a:rPr lang="it-IT" sz="1400" dirty="0">
                <a:solidFill>
                  <a:srgbClr val="1F497D"/>
                </a:solidFill>
                <a:latin typeface="Calibri" pitchFamily="34" charset="0"/>
              </a:rPr>
              <a:t>Servizi di </a:t>
            </a:r>
            <a:r>
              <a:rPr lang="it-IT" sz="1400" dirty="0">
                <a:solidFill>
                  <a:srgbClr val="FF0000"/>
                </a:solidFill>
                <a:latin typeface="Calibri" pitchFamily="34" charset="0"/>
              </a:rPr>
              <a:t>assegnazione delle deleghe ai servizi del portale F&amp;C</a:t>
            </a:r>
          </a:p>
        </p:txBody>
      </p:sp>
      <p:cxnSp>
        <p:nvCxnSpPr>
          <p:cNvPr id="5" name="Connettore 2 4">
            <a:extLst>
              <a:ext uri="{FF2B5EF4-FFF2-40B4-BE49-F238E27FC236}">
                <a16:creationId xmlns="" xmlns:a16="http://schemas.microsoft.com/office/drawing/2014/main" id="{C2CBE37B-CBE6-3C4A-BCF7-4FB00F613CBE}"/>
              </a:ext>
            </a:extLst>
          </p:cNvPr>
          <p:cNvCxnSpPr>
            <a:cxnSpLocks/>
          </p:cNvCxnSpPr>
          <p:nvPr/>
        </p:nvCxnSpPr>
        <p:spPr>
          <a:xfrm flipH="1" flipV="1">
            <a:off x="899592" y="4941168"/>
            <a:ext cx="2614007" cy="136854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ttangolo 1">
            <a:extLst>
              <a:ext uri="{FF2B5EF4-FFF2-40B4-BE49-F238E27FC236}">
                <a16:creationId xmlns="" xmlns:a16="http://schemas.microsoft.com/office/drawing/2014/main" id="{51FB744D-54F8-8C4B-9889-22F996AD6E72}"/>
              </a:ext>
            </a:extLst>
          </p:cNvPr>
          <p:cNvSpPr/>
          <p:nvPr/>
        </p:nvSpPr>
        <p:spPr>
          <a:xfrm>
            <a:off x="6300192" y="2060848"/>
            <a:ext cx="504056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05904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7843" y="1412776"/>
            <a:ext cx="8624637" cy="5198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5">
            <a:extLst>
              <a:ext uri="{FF2B5EF4-FFF2-40B4-BE49-F238E27FC236}">
                <a16:creationId xmlns="" xmlns:a16="http://schemas.microsoft.com/office/drawing/2014/main" id="{C8F36CFB-7B2D-5F48-9644-4FE2610853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463" y="44624"/>
            <a:ext cx="8891587" cy="7445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it-IT" sz="3200" b="1" dirty="0">
                <a:solidFill>
                  <a:schemeClr val="tx2"/>
                </a:solidFill>
                <a:latin typeface="Verdana" pitchFamily="34" charset="0"/>
              </a:rPr>
              <a:t>PORTALE </a:t>
            </a:r>
            <a:r>
              <a:rPr lang="it-IT" sz="3200" b="1" i="1" dirty="0">
                <a:solidFill>
                  <a:srgbClr val="FF0000"/>
                </a:solidFill>
                <a:latin typeface="Verdana" pitchFamily="34" charset="0"/>
              </a:rPr>
              <a:t>FATTURE E CORRISPETTVI</a:t>
            </a:r>
          </a:p>
          <a:p>
            <a:pPr algn="ctr"/>
            <a:r>
              <a:rPr lang="it-IT" sz="2000" b="1" i="1" dirty="0">
                <a:solidFill>
                  <a:srgbClr val="FF0000"/>
                </a:solidFill>
                <a:latin typeface="Verdana" pitchFamily="34" charset="0"/>
              </a:rPr>
              <a:t>DELEGHE</a:t>
            </a:r>
          </a:p>
        </p:txBody>
      </p:sp>
    </p:spTree>
    <p:extLst>
      <p:ext uri="{BB962C8B-B14F-4D97-AF65-F5344CB8AC3E}">
        <p14:creationId xmlns:p14="http://schemas.microsoft.com/office/powerpoint/2010/main" val="2449878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1881" y="1412776"/>
            <a:ext cx="8720599" cy="5256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5">
            <a:extLst>
              <a:ext uri="{FF2B5EF4-FFF2-40B4-BE49-F238E27FC236}">
                <a16:creationId xmlns="" xmlns:a16="http://schemas.microsoft.com/office/drawing/2014/main" id="{EB3827BB-D88D-2F4D-9C30-CD844E751D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463" y="92175"/>
            <a:ext cx="8891587" cy="7445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it-IT" sz="3200" b="1" dirty="0">
                <a:solidFill>
                  <a:schemeClr val="tx2"/>
                </a:solidFill>
                <a:latin typeface="Verdana" pitchFamily="34" charset="0"/>
              </a:rPr>
              <a:t>PORTALE </a:t>
            </a:r>
            <a:r>
              <a:rPr lang="it-IT" sz="3200" b="1" i="1" dirty="0">
                <a:solidFill>
                  <a:srgbClr val="FF0000"/>
                </a:solidFill>
                <a:latin typeface="Verdana" pitchFamily="34" charset="0"/>
              </a:rPr>
              <a:t>FATTURE E CORRISPETTVI</a:t>
            </a:r>
          </a:p>
          <a:p>
            <a:pPr algn="ctr"/>
            <a:r>
              <a:rPr lang="it-IT" sz="2000" b="1" i="1" dirty="0">
                <a:solidFill>
                  <a:srgbClr val="FF0000"/>
                </a:solidFill>
                <a:latin typeface="Verdana" pitchFamily="34" charset="0"/>
              </a:rPr>
              <a:t>DELEGHE</a:t>
            </a:r>
          </a:p>
        </p:txBody>
      </p:sp>
    </p:spTree>
    <p:extLst>
      <p:ext uri="{BB962C8B-B14F-4D97-AF65-F5344CB8AC3E}">
        <p14:creationId xmlns:p14="http://schemas.microsoft.com/office/powerpoint/2010/main" val="2807795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21" name="Rettangolo 15"/>
          <p:cNvSpPr>
            <a:spLocks noChangeArrowheads="1"/>
          </p:cNvSpPr>
          <p:nvPr/>
        </p:nvSpPr>
        <p:spPr bwMode="auto">
          <a:xfrm>
            <a:off x="1406527" y="260649"/>
            <a:ext cx="634841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defRPr sz="3200">
                <a:solidFill>
                  <a:srgbClr val="073C62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Wingdings" pitchFamily="2" charset="2"/>
              <a:buChar char="§"/>
              <a:defRPr sz="2800">
                <a:solidFill>
                  <a:srgbClr val="073C62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073C62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073C62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1600">
                <a:solidFill>
                  <a:srgbClr val="073C62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73C62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73C62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73C62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73C62"/>
                </a:solidFill>
                <a:latin typeface="Verdana" pitchFamily="34" charset="0"/>
              </a:defRPr>
            </a:lvl9pPr>
          </a:lstStyle>
          <a:p>
            <a:pPr algn="ctr">
              <a:spcBef>
                <a:spcPct val="0"/>
              </a:spcBef>
            </a:pPr>
            <a:r>
              <a:rPr lang="it-IT" altLang="it-IT" sz="3600" b="1" dirty="0" smtClean="0">
                <a:solidFill>
                  <a:srgbClr val="E3600F"/>
                </a:solidFill>
                <a:latin typeface="Calibri" panose="020F0502020204030204" pitchFamily="34" charset="0"/>
              </a:rPr>
              <a:t>La delega</a:t>
            </a:r>
            <a:endParaRPr lang="it-IT" altLang="it-IT" sz="3600" b="1" dirty="0">
              <a:solidFill>
                <a:srgbClr val="E3600F"/>
              </a:solidFill>
              <a:latin typeface="Calibri" panose="020F0502020204030204" pitchFamily="34" charset="0"/>
            </a:endParaRPr>
          </a:p>
        </p:txBody>
      </p:sp>
      <p:sp>
        <p:nvSpPr>
          <p:cNvPr id="16" name="Segnaposto numero diapositiva 3"/>
          <p:cNvSpPr txBox="1">
            <a:spLocks noGrp="1"/>
          </p:cNvSpPr>
          <p:nvPr/>
        </p:nvSpPr>
        <p:spPr bwMode="auto">
          <a:xfrm>
            <a:off x="3995738" y="6597650"/>
            <a:ext cx="1008062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fld id="{C826CFE3-EED0-45EA-9D68-2E105561243F}" type="slidenum">
              <a:rPr lang="it-IT" sz="1000">
                <a:solidFill>
                  <a:srgbClr val="000000"/>
                </a:solidFill>
                <a:latin typeface="Verdana"/>
              </a:rPr>
              <a:pPr algn="ctr">
                <a:defRPr/>
              </a:pPr>
              <a:t>57</a:t>
            </a:fld>
            <a:endParaRPr lang="it-IT" sz="1000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17424" name="CasellaDiTesto 16"/>
          <p:cNvSpPr txBox="1">
            <a:spLocks noChangeArrowheads="1"/>
          </p:cNvSpPr>
          <p:nvPr/>
        </p:nvSpPr>
        <p:spPr bwMode="auto">
          <a:xfrm>
            <a:off x="433390" y="1268760"/>
            <a:ext cx="4066379" cy="589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defRPr sz="3200">
                <a:solidFill>
                  <a:srgbClr val="073C62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Wingdings" pitchFamily="2" charset="2"/>
              <a:buChar char="§"/>
              <a:defRPr sz="2800">
                <a:solidFill>
                  <a:srgbClr val="073C62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073C62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073C62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1600">
                <a:solidFill>
                  <a:srgbClr val="073C62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73C62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73C62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73C62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73C62"/>
                </a:solidFill>
                <a:latin typeface="Verdana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  <a:spcBef>
                <a:spcPct val="0"/>
              </a:spcBef>
            </a:pPr>
            <a:r>
              <a:rPr lang="it-IT" altLang="it-IT" sz="2400" b="1" dirty="0" smtClean="0">
                <a:solidFill>
                  <a:srgbClr val="E3600F"/>
                </a:solidFill>
                <a:latin typeface="+mj-lt"/>
              </a:rPr>
              <a:t>Presentazione in ufficio</a:t>
            </a:r>
            <a:endParaRPr lang="it-IT" altLang="it-IT" sz="2400" b="1" dirty="0">
              <a:solidFill>
                <a:srgbClr val="E3600F"/>
              </a:solidFill>
              <a:latin typeface="+mj-lt"/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544933" y="2204864"/>
            <a:ext cx="7909671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it-IT" sz="2200" b="1" i="1" dirty="0" smtClean="0">
                <a:solidFill>
                  <a:srgbClr val="002060"/>
                </a:solidFill>
                <a:latin typeface="+mj-lt"/>
              </a:rPr>
              <a:t>E' stato aggiornato il modulo di conferimento/revoca, aggiungendo due nuove sezioni: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it-IT" sz="2200" b="1" i="1" dirty="0">
                <a:solidFill>
                  <a:srgbClr val="002060"/>
                </a:solidFill>
                <a:latin typeface="+mj-lt"/>
              </a:rPr>
              <a:t>u</a:t>
            </a:r>
            <a:r>
              <a:rPr lang="it-IT" sz="2200" b="1" i="1" dirty="0" smtClean="0">
                <a:solidFill>
                  <a:srgbClr val="002060"/>
                </a:solidFill>
                <a:latin typeface="+mj-lt"/>
              </a:rPr>
              <a:t>na dedicata all'indicazione dei dati del </a:t>
            </a:r>
            <a:r>
              <a:rPr lang="it-IT" sz="2200" b="1" i="1" dirty="0" smtClean="0">
                <a:solidFill>
                  <a:srgbClr val="E3600F"/>
                </a:solidFill>
                <a:latin typeface="+mj-lt"/>
              </a:rPr>
              <a:t>procuratore speciale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it-IT" sz="2200" b="1" i="1" dirty="0">
                <a:solidFill>
                  <a:srgbClr val="002060"/>
                </a:solidFill>
                <a:latin typeface="+mj-lt"/>
              </a:rPr>
              <a:t>l</a:t>
            </a:r>
            <a:r>
              <a:rPr lang="it-IT" sz="2200" b="1" i="1" dirty="0" smtClean="0">
                <a:solidFill>
                  <a:srgbClr val="002060"/>
                </a:solidFill>
                <a:latin typeface="+mj-lt"/>
              </a:rPr>
              <a:t>'altra riservata all'</a:t>
            </a:r>
            <a:r>
              <a:rPr lang="it-IT" sz="2200" b="1" i="1" dirty="0" smtClean="0">
                <a:solidFill>
                  <a:srgbClr val="E3600F"/>
                </a:solidFill>
                <a:latin typeface="+mj-lt"/>
              </a:rPr>
              <a:t>autentica della firma</a:t>
            </a:r>
            <a:r>
              <a:rPr lang="it-IT" sz="2200" b="1" i="1" dirty="0" smtClean="0">
                <a:solidFill>
                  <a:srgbClr val="002060"/>
                </a:solidFill>
                <a:latin typeface="+mj-lt"/>
              </a:rPr>
              <a:t>, nei casi previsti, con l'eventuale indicazione della tipologia di soggetto autorizzato a farla (ex articolo 63 del </a:t>
            </a:r>
            <a:r>
              <a:rPr lang="it-IT" sz="2200" b="1" i="1" dirty="0" err="1" smtClean="0">
                <a:solidFill>
                  <a:srgbClr val="002060"/>
                </a:solidFill>
                <a:latin typeface="+mj-lt"/>
              </a:rPr>
              <a:t>d.P.R.</a:t>
            </a:r>
            <a:r>
              <a:rPr lang="it-IT" sz="2200" b="1" i="1" dirty="0" smtClean="0">
                <a:solidFill>
                  <a:srgbClr val="002060"/>
                </a:solidFill>
                <a:latin typeface="+mj-lt"/>
              </a:rPr>
              <a:t> 600/73)</a:t>
            </a:r>
          </a:p>
        </p:txBody>
      </p:sp>
    </p:spTree>
    <p:extLst>
      <p:ext uri="{BB962C8B-B14F-4D97-AF65-F5344CB8AC3E}">
        <p14:creationId xmlns:p14="http://schemas.microsoft.com/office/powerpoint/2010/main" val="1412965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D0F594-9737-4C2F-A308-8F8B81C0BB97}" type="slidenum">
              <a:rPr lang="it-IT" smtClean="0"/>
              <a:pPr>
                <a:defRPr/>
              </a:pPr>
              <a:t>58</a:t>
            </a:fld>
            <a:endParaRPr lang="it-IT"/>
          </a:p>
        </p:txBody>
      </p:sp>
      <p:pic>
        <p:nvPicPr>
          <p:cNvPr id="1026" name="Picture 2" descr="C:\Users\drictn60m28f777q\Downloads\00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989" y="116632"/>
            <a:ext cx="4040249" cy="6166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drictn60m28f777q\Downloads\00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1407" y="44624"/>
            <a:ext cx="4054604" cy="6188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7277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21" name="Rettangolo 15"/>
          <p:cNvSpPr>
            <a:spLocks noChangeArrowheads="1"/>
          </p:cNvSpPr>
          <p:nvPr/>
        </p:nvSpPr>
        <p:spPr bwMode="auto">
          <a:xfrm>
            <a:off x="1406527" y="260649"/>
            <a:ext cx="634841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defRPr sz="3200">
                <a:solidFill>
                  <a:srgbClr val="073C62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Wingdings" pitchFamily="2" charset="2"/>
              <a:buChar char="§"/>
              <a:defRPr sz="2800">
                <a:solidFill>
                  <a:srgbClr val="073C62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073C62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073C62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1600">
                <a:solidFill>
                  <a:srgbClr val="073C62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73C62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73C62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73C62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73C62"/>
                </a:solidFill>
                <a:latin typeface="Verdana" pitchFamily="34" charset="0"/>
              </a:defRPr>
            </a:lvl9pPr>
          </a:lstStyle>
          <a:p>
            <a:pPr algn="ctr">
              <a:spcBef>
                <a:spcPct val="0"/>
              </a:spcBef>
            </a:pPr>
            <a:r>
              <a:rPr lang="it-IT" altLang="it-IT" sz="3600" b="1" dirty="0" smtClean="0">
                <a:solidFill>
                  <a:srgbClr val="E3600F"/>
                </a:solidFill>
                <a:latin typeface="Calibri" panose="020F0502020204030204" pitchFamily="34" charset="0"/>
              </a:rPr>
              <a:t>La delega</a:t>
            </a:r>
            <a:endParaRPr lang="it-IT" altLang="it-IT" sz="3600" b="1" dirty="0">
              <a:solidFill>
                <a:srgbClr val="E3600F"/>
              </a:solidFill>
              <a:latin typeface="Calibri" panose="020F0502020204030204" pitchFamily="34" charset="0"/>
            </a:endParaRPr>
          </a:p>
        </p:txBody>
      </p:sp>
      <p:sp>
        <p:nvSpPr>
          <p:cNvPr id="16" name="Segnaposto numero diapositiva 3"/>
          <p:cNvSpPr txBox="1">
            <a:spLocks noGrp="1"/>
          </p:cNvSpPr>
          <p:nvPr/>
        </p:nvSpPr>
        <p:spPr bwMode="auto">
          <a:xfrm>
            <a:off x="3995738" y="6597650"/>
            <a:ext cx="1008062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fld id="{C826CFE3-EED0-45EA-9D68-2E105561243F}" type="slidenum">
              <a:rPr lang="it-IT" sz="1000">
                <a:solidFill>
                  <a:srgbClr val="000000"/>
                </a:solidFill>
                <a:latin typeface="Verdana"/>
              </a:rPr>
              <a:pPr algn="ctr">
                <a:defRPr/>
              </a:pPr>
              <a:t>59</a:t>
            </a:fld>
            <a:endParaRPr lang="it-IT" sz="1000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17424" name="CasellaDiTesto 16"/>
          <p:cNvSpPr txBox="1">
            <a:spLocks noChangeArrowheads="1"/>
          </p:cNvSpPr>
          <p:nvPr/>
        </p:nvSpPr>
        <p:spPr bwMode="auto">
          <a:xfrm>
            <a:off x="433390" y="1268761"/>
            <a:ext cx="680290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defRPr sz="3200">
                <a:solidFill>
                  <a:srgbClr val="073C62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Wingdings" pitchFamily="2" charset="2"/>
              <a:buChar char="§"/>
              <a:defRPr sz="2800">
                <a:solidFill>
                  <a:srgbClr val="073C62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073C62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073C62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1600">
                <a:solidFill>
                  <a:srgbClr val="073C62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73C62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73C62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73C62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73C62"/>
                </a:solidFill>
                <a:latin typeface="Verdana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  <a:spcBef>
                <a:spcPct val="0"/>
              </a:spcBef>
            </a:pPr>
            <a:r>
              <a:rPr lang="it-IT" altLang="it-IT" sz="2400" b="1" dirty="0" smtClean="0">
                <a:solidFill>
                  <a:srgbClr val="E3600F"/>
                </a:solidFill>
                <a:latin typeface="+mj-lt"/>
              </a:rPr>
              <a:t>Presentazione tramite intermediario delegato</a:t>
            </a:r>
            <a:endParaRPr lang="it-IT" altLang="it-IT" sz="2400" b="1" dirty="0">
              <a:solidFill>
                <a:srgbClr val="E3600F"/>
              </a:solidFill>
              <a:latin typeface="+mj-lt"/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460515" y="2132856"/>
            <a:ext cx="7909671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it-IT" sz="2200" b="1" i="1" dirty="0" smtClean="0">
                <a:solidFill>
                  <a:srgbClr val="002060"/>
                </a:solidFill>
                <a:latin typeface="+mj-lt"/>
              </a:rPr>
              <a:t>L'intermediario delegato, al quale è stato consegnato il modulo di conferimento delega, può richiederne l'attivazione comunicando i dati essenziali attraverso:</a:t>
            </a:r>
          </a:p>
          <a:p>
            <a:pPr marL="800100" lvl="1" indent="-34290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it-IT" sz="2200" b="1" i="1" dirty="0" smtClean="0">
                <a:solidFill>
                  <a:srgbClr val="002060"/>
                </a:solidFill>
                <a:latin typeface="+mj-lt"/>
              </a:rPr>
              <a:t>un servizio "</a:t>
            </a:r>
            <a:r>
              <a:rPr lang="it-IT" sz="2200" b="1" i="1" dirty="0" smtClean="0">
                <a:solidFill>
                  <a:srgbClr val="E3600F"/>
                </a:solidFill>
                <a:latin typeface="+mj-lt"/>
              </a:rPr>
              <a:t>massivo</a:t>
            </a:r>
            <a:r>
              <a:rPr lang="it-IT" sz="2200" b="1" i="1" dirty="0" smtClean="0">
                <a:solidFill>
                  <a:srgbClr val="002060"/>
                </a:solidFill>
                <a:latin typeface="+mj-lt"/>
              </a:rPr>
              <a:t>", tramite l'invio di un file sul canale </a:t>
            </a:r>
            <a:r>
              <a:rPr lang="it-IT" sz="2200" b="1" i="1" dirty="0" err="1" smtClean="0">
                <a:solidFill>
                  <a:srgbClr val="002060"/>
                </a:solidFill>
                <a:latin typeface="+mj-lt"/>
              </a:rPr>
              <a:t>Entratel</a:t>
            </a:r>
            <a:endParaRPr lang="it-IT" sz="2200" b="1" i="1" dirty="0" smtClean="0">
              <a:solidFill>
                <a:srgbClr val="002060"/>
              </a:solidFill>
              <a:latin typeface="+mj-lt"/>
            </a:endParaRPr>
          </a:p>
          <a:p>
            <a:pPr marL="800100" lvl="1" indent="-34290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it-IT" sz="2200" b="1" i="1" dirty="0" smtClean="0">
                <a:solidFill>
                  <a:srgbClr val="002060"/>
                </a:solidFill>
                <a:latin typeface="+mj-lt"/>
              </a:rPr>
              <a:t>un servizio "</a:t>
            </a:r>
            <a:r>
              <a:rPr lang="it-IT" sz="2200" b="1" i="1" dirty="0" smtClean="0">
                <a:solidFill>
                  <a:srgbClr val="E3600F"/>
                </a:solidFill>
                <a:latin typeface="+mj-lt"/>
              </a:rPr>
              <a:t>puntuale</a:t>
            </a:r>
            <a:r>
              <a:rPr lang="it-IT" sz="2200" b="1" i="1" dirty="0" smtClean="0">
                <a:solidFill>
                  <a:srgbClr val="002060"/>
                </a:solidFill>
                <a:latin typeface="+mj-lt"/>
              </a:rPr>
              <a:t>", disponibile nella propria area riservata</a:t>
            </a:r>
          </a:p>
          <a:p>
            <a:pPr algn="just">
              <a:spcAft>
                <a:spcPts val="1200"/>
              </a:spcAft>
            </a:pPr>
            <a:r>
              <a:rPr lang="it-IT" sz="2200" b="1" i="1" dirty="0" smtClean="0">
                <a:solidFill>
                  <a:srgbClr val="002060"/>
                </a:solidFill>
                <a:latin typeface="+mj-lt"/>
              </a:rPr>
              <a:t>In entrambi i casi dovrà fornire degli elementi di riscontro riferiti alla dichiarazione IVA presentata dal delegante nell'anno precedente (volume d'affari, IVA a credito/debito)</a:t>
            </a:r>
            <a:endParaRPr lang="it-IT" sz="2200" b="1" i="1" dirty="0" smtClean="0">
              <a:solidFill>
                <a:srgbClr val="E3600F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98284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1" algn="l" rtl="0">
              <a:spcBef>
                <a:spcPct val="0"/>
              </a:spcBef>
            </a:pPr>
            <a:r>
              <a:rPr lang="it-IT" sz="3600" b="1" smtClean="0"/>
              <a:t>Il Sistema di interscambio </a:t>
            </a:r>
            <a:r>
              <a:rPr lang="it-IT" sz="3200" b="1" smtClean="0"/>
              <a:t/>
            </a:r>
            <a:br>
              <a:rPr lang="it-IT" sz="3200" b="1" smtClean="0"/>
            </a:br>
            <a:r>
              <a:rPr lang="it-IT" sz="2700" b="1" smtClean="0"/>
              <a:t>Consegna </a:t>
            </a:r>
            <a:r>
              <a:rPr lang="it-IT" smtClean="0"/>
              <a:t>(</a:t>
            </a:r>
            <a:r>
              <a:rPr lang="it-IT" smtClean="0">
                <a:solidFill>
                  <a:srgbClr val="FF0000"/>
                </a:solidFill>
              </a:rPr>
              <a:t>cfr. par. 1.5.5 ST</a:t>
            </a:r>
            <a:r>
              <a:rPr lang="it-IT" smtClean="0"/>
              <a:t>)</a:t>
            </a:r>
            <a:r>
              <a:rPr lang="it-IT" b="1" smtClean="0"/>
              <a:t/>
            </a:r>
            <a:br>
              <a:rPr lang="it-IT" b="1" smtClean="0"/>
            </a:br>
            <a:endParaRPr lang="it-IT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122C6-1C6B-4301-9D29-5D0E3D74CF90}" type="slidenum">
              <a:rPr lang="it-IT" smtClean="0"/>
              <a:t>6</a:t>
            </a:fld>
            <a:endParaRPr lang="it-IT"/>
          </a:p>
        </p:txBody>
      </p:sp>
      <p:sp>
        <p:nvSpPr>
          <p:cNvPr id="9" name="Rettangolo 8"/>
          <p:cNvSpPr/>
          <p:nvPr/>
        </p:nvSpPr>
        <p:spPr>
          <a:xfrm>
            <a:off x="251520" y="1628800"/>
            <a:ext cx="8496943" cy="32403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457200" indent="-457200">
              <a:spcBef>
                <a:spcPct val="20000"/>
              </a:spcBef>
              <a:buFont typeface="+mj-lt"/>
              <a:buAutoNum type="arabicPeriod"/>
            </a:pPr>
            <a:r>
              <a:rPr lang="it-IT" sz="2000" dirty="0"/>
              <a:t>Verifica </a:t>
            </a:r>
            <a:r>
              <a:rPr lang="it-IT" sz="2000" dirty="0" smtClean="0"/>
              <a:t>se il cessionario/committente  ha registrato l’indirizzo </a:t>
            </a:r>
            <a:r>
              <a:rPr lang="it-IT" sz="2000" dirty="0"/>
              <a:t>telematico</a:t>
            </a:r>
          </a:p>
          <a:p>
            <a:pPr marL="457200" indent="-457200">
              <a:spcBef>
                <a:spcPct val="20000"/>
              </a:spcBef>
              <a:buFont typeface="+mj-lt"/>
              <a:buAutoNum type="arabicPeriod"/>
            </a:pPr>
            <a:r>
              <a:rPr lang="it-IT" sz="2000" dirty="0"/>
              <a:t>In assenza di registrazione, verifica </a:t>
            </a:r>
            <a:r>
              <a:rPr lang="it-IT" sz="2000" dirty="0" smtClean="0"/>
              <a:t>all’interno </a:t>
            </a:r>
            <a:r>
              <a:rPr lang="it-IT" sz="2000" dirty="0"/>
              <a:t>del file fattura:</a:t>
            </a:r>
          </a:p>
          <a:p>
            <a:pPr marL="540000" lvl="1" indent="-285750">
              <a:spcBef>
                <a:spcPct val="20000"/>
              </a:spcBef>
              <a:buFont typeface="Arial" panose="020B0604020202020204" pitchFamily="34" charset="0"/>
              <a:buChar char="–"/>
            </a:pPr>
            <a:r>
              <a:rPr lang="it-IT" sz="2000" dirty="0" smtClean="0"/>
              <a:t>se il </a:t>
            </a:r>
            <a:r>
              <a:rPr lang="it-IT" sz="2000" dirty="0" err="1" smtClean="0"/>
              <a:t>CodiceDestinatario</a:t>
            </a:r>
            <a:r>
              <a:rPr lang="it-IT" sz="2000" dirty="0" smtClean="0"/>
              <a:t> corrisponde ad un canale accreditato</a:t>
            </a:r>
            <a:endParaRPr lang="it-IT" sz="2000" dirty="0"/>
          </a:p>
          <a:p>
            <a:pPr marL="540000" lvl="1" indent="-285750">
              <a:spcBef>
                <a:spcPct val="20000"/>
              </a:spcBef>
              <a:buFont typeface="Arial" panose="020B0604020202020204" pitchFamily="34" charset="0"/>
              <a:buChar char="–"/>
            </a:pPr>
            <a:r>
              <a:rPr lang="it-IT" sz="2000" dirty="0" smtClean="0"/>
              <a:t>se il </a:t>
            </a:r>
            <a:r>
              <a:rPr lang="it-IT" sz="2000" dirty="0" err="1" smtClean="0"/>
              <a:t>CodiceDestinatario</a:t>
            </a:r>
            <a:r>
              <a:rPr lang="it-IT" sz="2000" dirty="0"/>
              <a:t> </a:t>
            </a:r>
            <a:r>
              <a:rPr lang="it-IT" sz="2000" dirty="0" smtClean="0"/>
              <a:t>è </a:t>
            </a:r>
            <a:r>
              <a:rPr lang="it-IT" sz="2000" dirty="0"/>
              <a:t>valorizzato con “0000000” e </a:t>
            </a:r>
            <a:r>
              <a:rPr lang="it-IT" sz="2000" dirty="0" smtClean="0"/>
              <a:t>la </a:t>
            </a:r>
            <a:r>
              <a:rPr lang="it-IT" sz="2000" dirty="0" err="1" smtClean="0"/>
              <a:t>PECDestinatario</a:t>
            </a:r>
            <a:r>
              <a:rPr lang="it-IT" sz="2000" dirty="0" smtClean="0"/>
              <a:t> è valorizzata</a:t>
            </a:r>
          </a:p>
          <a:p>
            <a:pPr marL="457200" indent="-457200">
              <a:spcBef>
                <a:spcPct val="20000"/>
              </a:spcBef>
              <a:buFont typeface="+mj-lt"/>
              <a:buAutoNum type="arabicPeriod"/>
            </a:pPr>
            <a:r>
              <a:rPr lang="it-IT" sz="2000" dirty="0" smtClean="0"/>
              <a:t>Consegna la fattura presso il canale registrato e prepara </a:t>
            </a:r>
            <a:r>
              <a:rPr lang="it-IT" sz="2000" b="1" dirty="0" smtClean="0"/>
              <a:t>la ricevuta di consegna </a:t>
            </a:r>
            <a:r>
              <a:rPr lang="it-IT" sz="2000" dirty="0" smtClean="0"/>
              <a:t>per il trasmittente</a:t>
            </a:r>
          </a:p>
          <a:p>
            <a:pPr marL="457200" indent="-457200">
              <a:spcBef>
                <a:spcPct val="20000"/>
              </a:spcBef>
              <a:buFont typeface="+mj-lt"/>
              <a:buAutoNum type="arabicPeriod"/>
            </a:pPr>
            <a:r>
              <a:rPr lang="it-IT" sz="2000" dirty="0" smtClean="0"/>
              <a:t>Deposita la fattura presso l’area riservata del fornitore e presso quella del cliente</a:t>
            </a:r>
          </a:p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it-IT" sz="2000" dirty="0"/>
          </a:p>
        </p:txBody>
      </p:sp>
      <p:sp>
        <p:nvSpPr>
          <p:cNvPr id="10" name="CasellaDiTesto 9"/>
          <p:cNvSpPr txBox="1"/>
          <p:nvPr/>
        </p:nvSpPr>
        <p:spPr>
          <a:xfrm>
            <a:off x="359531" y="5229200"/>
            <a:ext cx="82809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spcBef>
                <a:spcPct val="20000"/>
              </a:spcBef>
            </a:pPr>
            <a:r>
              <a:rPr lang="it-IT" sz="2000" dirty="0">
                <a:solidFill>
                  <a:srgbClr val="FF0000"/>
                </a:solidFill>
                <a:sym typeface="Wingdings" panose="05000000000000000000" pitchFamily="2" charset="2"/>
              </a:rPr>
              <a:t>Unitamente al file fattura, il </a:t>
            </a:r>
            <a:r>
              <a:rPr lang="it-IT" sz="2000" dirty="0" err="1">
                <a:solidFill>
                  <a:srgbClr val="FF0000"/>
                </a:solidFill>
                <a:sym typeface="Wingdings" panose="05000000000000000000" pitchFamily="2" charset="2"/>
              </a:rPr>
              <a:t>SdI</a:t>
            </a:r>
            <a:r>
              <a:rPr lang="it-IT" sz="2000" dirty="0">
                <a:solidFill>
                  <a:srgbClr val="FF0000"/>
                </a:solidFill>
                <a:sym typeface="Wingdings" panose="05000000000000000000" pitchFamily="2" charset="2"/>
              </a:rPr>
              <a:t> trasmette </a:t>
            </a:r>
            <a:r>
              <a:rPr lang="it-IT" sz="2000" dirty="0" smtClean="0">
                <a:solidFill>
                  <a:srgbClr val="FF0000"/>
                </a:solidFill>
                <a:sym typeface="Wingdings" panose="05000000000000000000" pitchFamily="2" charset="2"/>
              </a:rPr>
              <a:t>un secondo file </a:t>
            </a:r>
            <a:r>
              <a:rPr lang="it-IT" sz="2000" dirty="0">
                <a:solidFill>
                  <a:srgbClr val="FF0000"/>
                </a:solidFill>
                <a:sym typeface="Wingdings" panose="05000000000000000000" pitchFamily="2" charset="2"/>
              </a:rPr>
              <a:t>XML, </a:t>
            </a:r>
            <a:r>
              <a:rPr lang="it-IT" sz="2000" b="1" u="sng" dirty="0" smtClean="0">
                <a:solidFill>
                  <a:srgbClr val="FF0000"/>
                </a:solidFill>
                <a:sym typeface="Wingdings" panose="05000000000000000000" pitchFamily="2" charset="2"/>
              </a:rPr>
              <a:t>i metadati</a:t>
            </a:r>
            <a:endParaRPr lang="it-IT" sz="1600" b="1" u="sng" dirty="0"/>
          </a:p>
        </p:txBody>
      </p:sp>
      <p:sp>
        <p:nvSpPr>
          <p:cNvPr id="11" name="CasellaDiTesto 10"/>
          <p:cNvSpPr txBox="1"/>
          <p:nvPr/>
        </p:nvSpPr>
        <p:spPr>
          <a:xfrm>
            <a:off x="179512" y="6218148"/>
            <a:ext cx="61206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Il provvedimento direttoriale del 30 aprile 2018</a:t>
            </a:r>
          </a:p>
          <a:p>
            <a:r>
              <a:rPr lang="it-IT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Il Sistema di interscambio, le regole i servizi</a:t>
            </a:r>
          </a:p>
        </p:txBody>
      </p:sp>
    </p:spTree>
    <p:extLst>
      <p:ext uri="{BB962C8B-B14F-4D97-AF65-F5344CB8AC3E}">
        <p14:creationId xmlns:p14="http://schemas.microsoft.com/office/powerpoint/2010/main" val="1426483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>
            <a:extLst>
              <a:ext uri="{FF2B5EF4-FFF2-40B4-BE49-F238E27FC236}">
                <a16:creationId xmlns="" xmlns:a16="http://schemas.microsoft.com/office/drawing/2014/main" id="{C74C3E8A-F697-5549-A211-92C4D5D354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463" y="44624"/>
            <a:ext cx="8891587" cy="7445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it-IT" sz="3200" b="1" dirty="0">
                <a:solidFill>
                  <a:schemeClr val="tx2"/>
                </a:solidFill>
                <a:latin typeface="Verdana" pitchFamily="34" charset="0"/>
              </a:rPr>
              <a:t>PORTALE </a:t>
            </a:r>
            <a:r>
              <a:rPr lang="it-IT" sz="3200" b="1" i="1" dirty="0">
                <a:solidFill>
                  <a:srgbClr val="FF0000"/>
                </a:solidFill>
                <a:latin typeface="Verdana" pitchFamily="34" charset="0"/>
              </a:rPr>
              <a:t>FATTURE E CORRISPETTVI</a:t>
            </a:r>
          </a:p>
          <a:p>
            <a:pPr algn="ctr"/>
            <a:r>
              <a:rPr lang="it-IT" sz="2000" b="1" i="1" dirty="0">
                <a:solidFill>
                  <a:srgbClr val="FF0000"/>
                </a:solidFill>
                <a:latin typeface="Verdana" pitchFamily="34" charset="0"/>
              </a:rPr>
              <a:t>ACCESSO AL PORTALE F&amp;C CON DELEGA</a:t>
            </a:r>
          </a:p>
        </p:txBody>
      </p:sp>
      <p:sp>
        <p:nvSpPr>
          <p:cNvPr id="6" name="Rettangolo 5"/>
          <p:cNvSpPr/>
          <p:nvPr/>
        </p:nvSpPr>
        <p:spPr>
          <a:xfrm>
            <a:off x="5580112" y="3429000"/>
            <a:ext cx="1152128" cy="7920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" name="Immagine 1" descr="Ritaglio schermata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62" y="1196752"/>
            <a:ext cx="8891587" cy="5256584"/>
          </a:xfrm>
          <a:prstGeom prst="rect">
            <a:avLst/>
          </a:prstGeom>
        </p:spPr>
      </p:pic>
      <p:cxnSp>
        <p:nvCxnSpPr>
          <p:cNvPr id="7" name="Connettore 2 6">
            <a:extLst>
              <a:ext uri="{FF2B5EF4-FFF2-40B4-BE49-F238E27FC236}">
                <a16:creationId xmlns="" xmlns:a16="http://schemas.microsoft.com/office/drawing/2014/main" id="{AA3F3DD4-A3B3-064C-9E1D-B1BE5A43DE7F}"/>
              </a:ext>
            </a:extLst>
          </p:cNvPr>
          <p:cNvCxnSpPr>
            <a:cxnSpLocks/>
          </p:cNvCxnSpPr>
          <p:nvPr/>
        </p:nvCxnSpPr>
        <p:spPr>
          <a:xfrm flipV="1">
            <a:off x="611560" y="3766857"/>
            <a:ext cx="121450" cy="244827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2096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>
            <a:extLst>
              <a:ext uri="{FF2B5EF4-FFF2-40B4-BE49-F238E27FC236}">
                <a16:creationId xmlns="" xmlns:a16="http://schemas.microsoft.com/office/drawing/2014/main" id="{C74C3E8A-F697-5549-A211-92C4D5D354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463" y="44624"/>
            <a:ext cx="8891587" cy="7445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it-IT" sz="3200" b="1" dirty="0">
                <a:solidFill>
                  <a:schemeClr val="tx2"/>
                </a:solidFill>
                <a:latin typeface="Verdana" pitchFamily="34" charset="0"/>
              </a:rPr>
              <a:t>PORTALE </a:t>
            </a:r>
            <a:r>
              <a:rPr lang="it-IT" sz="3200" b="1" i="1" dirty="0">
                <a:solidFill>
                  <a:srgbClr val="FF0000"/>
                </a:solidFill>
                <a:latin typeface="Verdana" pitchFamily="34" charset="0"/>
              </a:rPr>
              <a:t>FATTURE E CORRISPETTVI</a:t>
            </a:r>
          </a:p>
          <a:p>
            <a:pPr algn="ctr"/>
            <a:r>
              <a:rPr lang="it-IT" sz="2000" b="1" i="1" dirty="0">
                <a:solidFill>
                  <a:srgbClr val="FF0000"/>
                </a:solidFill>
                <a:latin typeface="Verdana" pitchFamily="34" charset="0"/>
              </a:rPr>
              <a:t>ACCESSO AL PORTALE F&amp;C CON DELEGA</a:t>
            </a:r>
          </a:p>
        </p:txBody>
      </p:sp>
      <p:sp>
        <p:nvSpPr>
          <p:cNvPr id="6" name="Rettangolo 5"/>
          <p:cNvSpPr/>
          <p:nvPr/>
        </p:nvSpPr>
        <p:spPr>
          <a:xfrm>
            <a:off x="5580112" y="3429000"/>
            <a:ext cx="1152128" cy="7920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" name="Immagine 3" descr="Ritaglio schermata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62" y="1464417"/>
            <a:ext cx="8748017" cy="3929165"/>
          </a:xfrm>
          <a:prstGeom prst="rect">
            <a:avLst/>
          </a:prstGeom>
        </p:spPr>
      </p:pic>
      <p:cxnSp>
        <p:nvCxnSpPr>
          <p:cNvPr id="7" name="Connettore 2 6">
            <a:extLst>
              <a:ext uri="{FF2B5EF4-FFF2-40B4-BE49-F238E27FC236}">
                <a16:creationId xmlns="" xmlns:a16="http://schemas.microsoft.com/office/drawing/2014/main" id="{AA3F3DD4-A3B3-064C-9E1D-B1BE5A43DE7F}"/>
              </a:ext>
            </a:extLst>
          </p:cNvPr>
          <p:cNvCxnSpPr>
            <a:cxnSpLocks/>
          </p:cNvCxnSpPr>
          <p:nvPr/>
        </p:nvCxnSpPr>
        <p:spPr>
          <a:xfrm flipH="1" flipV="1">
            <a:off x="6156176" y="2789041"/>
            <a:ext cx="1584175" cy="286409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2153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>
            <a:extLst>
              <a:ext uri="{FF2B5EF4-FFF2-40B4-BE49-F238E27FC236}">
                <a16:creationId xmlns="" xmlns:a16="http://schemas.microsoft.com/office/drawing/2014/main" id="{C74C3E8A-F697-5549-A211-92C4D5D354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463" y="44624"/>
            <a:ext cx="8891587" cy="7445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it-IT" sz="3200" b="1" dirty="0">
                <a:solidFill>
                  <a:schemeClr val="tx2"/>
                </a:solidFill>
                <a:latin typeface="Verdana" pitchFamily="34" charset="0"/>
              </a:rPr>
              <a:t>PORTALE </a:t>
            </a:r>
            <a:r>
              <a:rPr lang="it-IT" sz="3200" b="1" i="1" dirty="0">
                <a:solidFill>
                  <a:srgbClr val="FF0000"/>
                </a:solidFill>
                <a:latin typeface="Verdana" pitchFamily="34" charset="0"/>
              </a:rPr>
              <a:t>FATTURE E CORRISPETTVI</a:t>
            </a:r>
          </a:p>
          <a:p>
            <a:pPr algn="ctr"/>
            <a:r>
              <a:rPr lang="it-IT" sz="2000" b="1" i="1" dirty="0">
                <a:solidFill>
                  <a:srgbClr val="FF0000"/>
                </a:solidFill>
                <a:latin typeface="Verdana" pitchFamily="34" charset="0"/>
              </a:rPr>
              <a:t>ACCESSO AL PORTALE F&amp;C CON DELEGA</a:t>
            </a:r>
          </a:p>
        </p:txBody>
      </p:sp>
      <p:sp>
        <p:nvSpPr>
          <p:cNvPr id="6" name="Rettangolo 5"/>
          <p:cNvSpPr/>
          <p:nvPr/>
        </p:nvSpPr>
        <p:spPr>
          <a:xfrm>
            <a:off x="5580112" y="3429000"/>
            <a:ext cx="1152128" cy="7920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" name="Immagine 1" descr="Ritaglio schermata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247" y="1202396"/>
            <a:ext cx="8748017" cy="5245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130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>
            <a:extLst>
              <a:ext uri="{FF2B5EF4-FFF2-40B4-BE49-F238E27FC236}">
                <a16:creationId xmlns="" xmlns:a16="http://schemas.microsoft.com/office/drawing/2014/main" id="{C74C3E8A-F697-5549-A211-92C4D5D354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463" y="44624"/>
            <a:ext cx="8891587" cy="7445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it-IT" sz="3200" b="1" dirty="0">
                <a:solidFill>
                  <a:schemeClr val="tx2"/>
                </a:solidFill>
                <a:latin typeface="Verdana" pitchFamily="34" charset="0"/>
              </a:rPr>
              <a:t>PORTALE </a:t>
            </a:r>
            <a:r>
              <a:rPr lang="it-IT" sz="3200" b="1" i="1" dirty="0">
                <a:solidFill>
                  <a:srgbClr val="FF0000"/>
                </a:solidFill>
                <a:latin typeface="Verdana" pitchFamily="34" charset="0"/>
              </a:rPr>
              <a:t>FATTURE E CORRISPETTVI</a:t>
            </a:r>
          </a:p>
          <a:p>
            <a:pPr algn="ctr"/>
            <a:r>
              <a:rPr lang="it-IT" sz="2000" b="1" i="1" dirty="0">
                <a:solidFill>
                  <a:srgbClr val="FF0000"/>
                </a:solidFill>
                <a:latin typeface="Verdana" pitchFamily="34" charset="0"/>
              </a:rPr>
              <a:t>ACCESSO AL PORTALE F&amp;C CON DELEGA</a:t>
            </a:r>
          </a:p>
        </p:txBody>
      </p:sp>
      <p:sp>
        <p:nvSpPr>
          <p:cNvPr id="6" name="Rettangolo 5"/>
          <p:cNvSpPr/>
          <p:nvPr/>
        </p:nvSpPr>
        <p:spPr>
          <a:xfrm>
            <a:off x="5580112" y="3429000"/>
            <a:ext cx="1152128" cy="7920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Immagine 4" descr="Ritaglio schermata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62" y="1397000"/>
            <a:ext cx="8891587" cy="4840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817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21" name="Rettangolo 15"/>
          <p:cNvSpPr>
            <a:spLocks noChangeArrowheads="1"/>
          </p:cNvSpPr>
          <p:nvPr/>
        </p:nvSpPr>
        <p:spPr bwMode="auto">
          <a:xfrm>
            <a:off x="1406527" y="260649"/>
            <a:ext cx="634841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defRPr sz="3200">
                <a:solidFill>
                  <a:srgbClr val="073C62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Wingdings" pitchFamily="2" charset="2"/>
              <a:buChar char="§"/>
              <a:defRPr sz="2800">
                <a:solidFill>
                  <a:srgbClr val="073C62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073C62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073C62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1600">
                <a:solidFill>
                  <a:srgbClr val="073C62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73C62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73C62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73C62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73C62"/>
                </a:solidFill>
                <a:latin typeface="Verdana" pitchFamily="34" charset="0"/>
              </a:defRPr>
            </a:lvl9pPr>
          </a:lstStyle>
          <a:p>
            <a:pPr algn="ctr">
              <a:spcBef>
                <a:spcPct val="0"/>
              </a:spcBef>
            </a:pPr>
            <a:r>
              <a:rPr lang="it-IT" altLang="it-IT" sz="3600" b="1" dirty="0" smtClean="0">
                <a:solidFill>
                  <a:srgbClr val="E3600F"/>
                </a:solidFill>
                <a:latin typeface="Calibri" panose="020F0502020204030204" pitchFamily="34" charset="0"/>
              </a:rPr>
              <a:t>La delega</a:t>
            </a:r>
            <a:endParaRPr lang="it-IT" altLang="it-IT" sz="3600" b="1" dirty="0">
              <a:solidFill>
                <a:srgbClr val="E3600F"/>
              </a:solidFill>
              <a:latin typeface="Calibri" panose="020F0502020204030204" pitchFamily="34" charset="0"/>
            </a:endParaRPr>
          </a:p>
        </p:txBody>
      </p:sp>
      <p:sp>
        <p:nvSpPr>
          <p:cNvPr id="16" name="Segnaposto numero diapositiva 3"/>
          <p:cNvSpPr txBox="1">
            <a:spLocks noGrp="1"/>
          </p:cNvSpPr>
          <p:nvPr/>
        </p:nvSpPr>
        <p:spPr bwMode="auto">
          <a:xfrm>
            <a:off x="3995738" y="6597650"/>
            <a:ext cx="1008062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fld id="{C826CFE3-EED0-45EA-9D68-2E105561243F}" type="slidenum">
              <a:rPr lang="it-IT" sz="1000">
                <a:solidFill>
                  <a:srgbClr val="000000"/>
                </a:solidFill>
                <a:latin typeface="Verdana"/>
              </a:rPr>
              <a:pPr algn="ctr">
                <a:defRPr/>
              </a:pPr>
              <a:t>64</a:t>
            </a:fld>
            <a:endParaRPr lang="it-IT" sz="1000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17424" name="CasellaDiTesto 16"/>
          <p:cNvSpPr txBox="1">
            <a:spLocks noChangeArrowheads="1"/>
          </p:cNvSpPr>
          <p:nvPr/>
        </p:nvSpPr>
        <p:spPr bwMode="auto">
          <a:xfrm>
            <a:off x="433390" y="906980"/>
            <a:ext cx="5733864" cy="630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defRPr sz="3200">
                <a:solidFill>
                  <a:srgbClr val="073C62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Wingdings" pitchFamily="2" charset="2"/>
              <a:buChar char="§"/>
              <a:defRPr sz="2800">
                <a:solidFill>
                  <a:srgbClr val="073C62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073C62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073C62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1600">
                <a:solidFill>
                  <a:srgbClr val="073C62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73C62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73C62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73C62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73C62"/>
                </a:solidFill>
                <a:latin typeface="Verdana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  <a:spcBef>
                <a:spcPct val="0"/>
              </a:spcBef>
            </a:pPr>
            <a:r>
              <a:rPr lang="it-IT" altLang="it-IT" sz="2600" b="1" dirty="0" smtClean="0">
                <a:solidFill>
                  <a:srgbClr val="E3600F"/>
                </a:solidFill>
                <a:latin typeface="+mj-lt"/>
              </a:rPr>
              <a:t>Invio tramite PEC</a:t>
            </a:r>
            <a:endParaRPr lang="it-IT" altLang="it-IT" sz="2600" b="1" dirty="0">
              <a:solidFill>
                <a:srgbClr val="E3600F"/>
              </a:solidFill>
              <a:latin typeface="+mj-lt"/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460515" y="1700809"/>
            <a:ext cx="7909671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it-IT" sz="2200" b="1" i="1" dirty="0" smtClean="0">
                <a:solidFill>
                  <a:srgbClr val="002060"/>
                </a:solidFill>
                <a:latin typeface="+mj-lt"/>
              </a:rPr>
              <a:t>Può essere considerato un caso particolare di presentazione del modulo in ufficio</a:t>
            </a:r>
          </a:p>
          <a:p>
            <a:pPr algn="just">
              <a:spcAft>
                <a:spcPts val="1200"/>
              </a:spcAft>
            </a:pPr>
            <a:r>
              <a:rPr lang="it-IT" sz="2200" b="1" i="1" dirty="0" smtClean="0">
                <a:solidFill>
                  <a:srgbClr val="002060"/>
                </a:solidFill>
                <a:latin typeface="+mj-lt"/>
              </a:rPr>
              <a:t>E' una procedura che può essere utilizzata solo da soggetti cui è stata conferita </a:t>
            </a:r>
            <a:r>
              <a:rPr lang="it-IT" sz="2200" b="1" i="1" dirty="0" smtClean="0">
                <a:solidFill>
                  <a:srgbClr val="E3600F"/>
                </a:solidFill>
                <a:latin typeface="+mj-lt"/>
              </a:rPr>
              <a:t>procura speciale</a:t>
            </a:r>
            <a:r>
              <a:rPr lang="it-IT" sz="2200" b="1" i="1" dirty="0" smtClean="0">
                <a:solidFill>
                  <a:srgbClr val="002060"/>
                </a:solidFill>
                <a:latin typeface="+mj-lt"/>
              </a:rPr>
              <a:t> e che siano anche </a:t>
            </a:r>
            <a:r>
              <a:rPr lang="it-IT" sz="2200" b="1" i="1" dirty="0" smtClean="0">
                <a:solidFill>
                  <a:srgbClr val="E3600F"/>
                </a:solidFill>
                <a:latin typeface="+mj-lt"/>
              </a:rPr>
              <a:t>autorizzati ad autenticare la firma</a:t>
            </a:r>
          </a:p>
          <a:p>
            <a:pPr algn="just">
              <a:spcAft>
                <a:spcPts val="1200"/>
              </a:spcAft>
            </a:pPr>
            <a:r>
              <a:rPr lang="it-IT" sz="2200" b="1" i="1" dirty="0">
                <a:solidFill>
                  <a:srgbClr val="002060"/>
                </a:solidFill>
                <a:latin typeface="+mj-lt"/>
              </a:rPr>
              <a:t>Tali soggetti dovranno</a:t>
            </a:r>
          </a:p>
          <a:p>
            <a:pPr marL="800100" lvl="1" indent="-34290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it-IT" sz="2200" b="1" i="1" dirty="0" smtClean="0">
                <a:solidFill>
                  <a:srgbClr val="002060"/>
                </a:solidFill>
                <a:latin typeface="+mj-lt"/>
              </a:rPr>
              <a:t>predisporre un </a:t>
            </a:r>
            <a:r>
              <a:rPr lang="it-IT" sz="2200" b="1" i="1" dirty="0" smtClean="0">
                <a:solidFill>
                  <a:srgbClr val="E3600F"/>
                </a:solidFill>
                <a:latin typeface="+mj-lt"/>
              </a:rPr>
              <a:t>file</a:t>
            </a:r>
            <a:r>
              <a:rPr lang="it-IT" sz="2200" b="1" i="1" dirty="0" smtClean="0">
                <a:solidFill>
                  <a:srgbClr val="002060"/>
                </a:solidFill>
                <a:latin typeface="+mj-lt"/>
              </a:rPr>
              <a:t> contenente l'elenco dei soggetti deleganti, l'indicazione del soggetto delegato, la copia dei moduli compilati e sottoscritti dai deleganti</a:t>
            </a:r>
          </a:p>
          <a:p>
            <a:pPr marL="800100" lvl="1" indent="-34290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it-IT" sz="2200" b="1" i="1" dirty="0">
                <a:solidFill>
                  <a:srgbClr val="002060"/>
                </a:solidFill>
                <a:latin typeface="+mj-lt"/>
              </a:rPr>
              <a:t>firmare</a:t>
            </a:r>
            <a:r>
              <a:rPr lang="it-IT" sz="2200" b="1" i="1" dirty="0" smtClean="0">
                <a:solidFill>
                  <a:srgbClr val="E3600F"/>
                </a:solidFill>
                <a:latin typeface="+mj-lt"/>
              </a:rPr>
              <a:t> digitalmente</a:t>
            </a:r>
            <a:r>
              <a:rPr lang="it-IT" sz="2200" b="1" i="1" dirty="0" smtClean="0">
                <a:solidFill>
                  <a:srgbClr val="002060"/>
                </a:solidFill>
                <a:latin typeface="+mj-lt"/>
              </a:rPr>
              <a:t> il file così formato</a:t>
            </a:r>
          </a:p>
          <a:p>
            <a:pPr marL="800100" lvl="1" indent="-34290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it-IT" sz="2200" b="1" i="1" dirty="0">
                <a:solidFill>
                  <a:srgbClr val="002060"/>
                </a:solidFill>
                <a:latin typeface="+mj-lt"/>
              </a:rPr>
              <a:t>inviarlo </a:t>
            </a:r>
            <a:r>
              <a:rPr lang="it-IT" sz="2200" b="1" i="1" dirty="0">
                <a:solidFill>
                  <a:srgbClr val="E3600F"/>
                </a:solidFill>
                <a:latin typeface="+mj-lt"/>
              </a:rPr>
              <a:t>via PEC</a:t>
            </a:r>
          </a:p>
        </p:txBody>
      </p:sp>
    </p:spTree>
    <p:extLst>
      <p:ext uri="{BB962C8B-B14F-4D97-AF65-F5344CB8AC3E}">
        <p14:creationId xmlns:p14="http://schemas.microsoft.com/office/powerpoint/2010/main" val="4131510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21" name="Rettangolo 15"/>
          <p:cNvSpPr>
            <a:spLocks noChangeArrowheads="1"/>
          </p:cNvSpPr>
          <p:nvPr/>
        </p:nvSpPr>
        <p:spPr bwMode="auto">
          <a:xfrm>
            <a:off x="1406527" y="260649"/>
            <a:ext cx="634841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defRPr sz="3200">
                <a:solidFill>
                  <a:srgbClr val="073C62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Wingdings" pitchFamily="2" charset="2"/>
              <a:buChar char="§"/>
              <a:defRPr sz="2800">
                <a:solidFill>
                  <a:srgbClr val="073C62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073C62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073C62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1600">
                <a:solidFill>
                  <a:srgbClr val="073C62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73C62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73C62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73C62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73C62"/>
                </a:solidFill>
                <a:latin typeface="Verdana" pitchFamily="34" charset="0"/>
              </a:defRPr>
            </a:lvl9pPr>
          </a:lstStyle>
          <a:p>
            <a:pPr algn="ctr">
              <a:spcBef>
                <a:spcPct val="0"/>
              </a:spcBef>
            </a:pPr>
            <a:r>
              <a:rPr lang="it-IT" altLang="it-IT" sz="3600" b="1" dirty="0" smtClean="0">
                <a:solidFill>
                  <a:srgbClr val="E3600F"/>
                </a:solidFill>
                <a:latin typeface="Calibri" panose="020F0502020204030204" pitchFamily="34" charset="0"/>
              </a:rPr>
              <a:t>La delega</a:t>
            </a:r>
            <a:endParaRPr lang="it-IT" altLang="it-IT" sz="3600" b="1" dirty="0">
              <a:solidFill>
                <a:srgbClr val="E3600F"/>
              </a:solidFill>
              <a:latin typeface="Calibri" panose="020F0502020204030204" pitchFamily="34" charset="0"/>
            </a:endParaRPr>
          </a:p>
        </p:txBody>
      </p:sp>
      <p:sp>
        <p:nvSpPr>
          <p:cNvPr id="16" name="Segnaposto numero diapositiva 3"/>
          <p:cNvSpPr txBox="1">
            <a:spLocks noGrp="1"/>
          </p:cNvSpPr>
          <p:nvPr/>
        </p:nvSpPr>
        <p:spPr bwMode="auto">
          <a:xfrm>
            <a:off x="3995738" y="6597650"/>
            <a:ext cx="1008062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fld id="{C826CFE3-EED0-45EA-9D68-2E105561243F}" type="slidenum">
              <a:rPr lang="it-IT" sz="1000">
                <a:solidFill>
                  <a:srgbClr val="000000"/>
                </a:solidFill>
                <a:latin typeface="Verdana"/>
              </a:rPr>
              <a:pPr algn="ctr">
                <a:defRPr/>
              </a:pPr>
              <a:t>65</a:t>
            </a:fld>
            <a:endParaRPr lang="it-IT" sz="1000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17424" name="CasellaDiTesto 16"/>
          <p:cNvSpPr txBox="1">
            <a:spLocks noChangeArrowheads="1"/>
          </p:cNvSpPr>
          <p:nvPr/>
        </p:nvSpPr>
        <p:spPr bwMode="auto">
          <a:xfrm>
            <a:off x="467817" y="692696"/>
            <a:ext cx="5733864" cy="630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defRPr sz="3200">
                <a:solidFill>
                  <a:srgbClr val="073C62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Wingdings" pitchFamily="2" charset="2"/>
              <a:buChar char="§"/>
              <a:defRPr sz="2800">
                <a:solidFill>
                  <a:srgbClr val="073C62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073C62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073C62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1600">
                <a:solidFill>
                  <a:srgbClr val="073C62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73C62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73C62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73C62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73C62"/>
                </a:solidFill>
                <a:latin typeface="Verdana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  <a:spcBef>
                <a:spcPct val="0"/>
              </a:spcBef>
            </a:pPr>
            <a:r>
              <a:rPr lang="it-IT" altLang="it-IT" sz="2600" b="1" dirty="0" smtClean="0">
                <a:solidFill>
                  <a:srgbClr val="E3600F"/>
                </a:solidFill>
                <a:latin typeface="+mj-lt"/>
              </a:rPr>
              <a:t>Invio tramite PEC</a:t>
            </a:r>
            <a:endParaRPr lang="it-IT" altLang="it-IT" sz="2600" b="1" dirty="0">
              <a:solidFill>
                <a:srgbClr val="E3600F"/>
              </a:solidFill>
              <a:latin typeface="+mj-lt"/>
            </a:endParaRPr>
          </a:p>
        </p:txBody>
      </p:sp>
      <p:pic>
        <p:nvPicPr>
          <p:cNvPr id="3" name="Immagine 2" descr="Ritaglio schermata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3" y="1556792"/>
            <a:ext cx="9144000" cy="4722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650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21" name="Rettangolo 15"/>
          <p:cNvSpPr>
            <a:spLocks noChangeArrowheads="1"/>
          </p:cNvSpPr>
          <p:nvPr/>
        </p:nvSpPr>
        <p:spPr bwMode="auto">
          <a:xfrm>
            <a:off x="1406527" y="260649"/>
            <a:ext cx="634841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defRPr sz="3200">
                <a:solidFill>
                  <a:srgbClr val="073C62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Wingdings" pitchFamily="2" charset="2"/>
              <a:buChar char="§"/>
              <a:defRPr sz="2800">
                <a:solidFill>
                  <a:srgbClr val="073C62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073C62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073C62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1600">
                <a:solidFill>
                  <a:srgbClr val="073C62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73C62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73C62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73C62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73C62"/>
                </a:solidFill>
                <a:latin typeface="Verdana" pitchFamily="34" charset="0"/>
              </a:defRPr>
            </a:lvl9pPr>
          </a:lstStyle>
          <a:p>
            <a:pPr algn="ctr">
              <a:spcBef>
                <a:spcPct val="0"/>
              </a:spcBef>
            </a:pPr>
            <a:r>
              <a:rPr lang="it-IT" altLang="it-IT" sz="3600" b="1" dirty="0" smtClean="0">
                <a:solidFill>
                  <a:srgbClr val="E3600F"/>
                </a:solidFill>
                <a:latin typeface="Calibri" panose="020F0502020204030204" pitchFamily="34" charset="0"/>
              </a:rPr>
              <a:t>La delega</a:t>
            </a:r>
            <a:endParaRPr lang="it-IT" altLang="it-IT" sz="3600" b="1" dirty="0">
              <a:solidFill>
                <a:srgbClr val="E3600F"/>
              </a:solidFill>
              <a:latin typeface="Calibri" panose="020F0502020204030204" pitchFamily="34" charset="0"/>
            </a:endParaRPr>
          </a:p>
        </p:txBody>
      </p:sp>
      <p:sp>
        <p:nvSpPr>
          <p:cNvPr id="16" name="Segnaposto numero diapositiva 3"/>
          <p:cNvSpPr txBox="1">
            <a:spLocks noGrp="1"/>
          </p:cNvSpPr>
          <p:nvPr/>
        </p:nvSpPr>
        <p:spPr bwMode="auto">
          <a:xfrm>
            <a:off x="3995738" y="6597650"/>
            <a:ext cx="1008062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fld id="{C826CFE3-EED0-45EA-9D68-2E105561243F}" type="slidenum">
              <a:rPr lang="it-IT" sz="1000">
                <a:solidFill>
                  <a:srgbClr val="000000"/>
                </a:solidFill>
                <a:latin typeface="Verdana"/>
              </a:rPr>
              <a:pPr algn="ctr">
                <a:defRPr/>
              </a:pPr>
              <a:t>66</a:t>
            </a:fld>
            <a:endParaRPr lang="it-IT" sz="1000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17424" name="CasellaDiTesto 16"/>
          <p:cNvSpPr txBox="1">
            <a:spLocks noChangeArrowheads="1"/>
          </p:cNvSpPr>
          <p:nvPr/>
        </p:nvSpPr>
        <p:spPr bwMode="auto">
          <a:xfrm>
            <a:off x="467817" y="692696"/>
            <a:ext cx="5733864" cy="630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defRPr sz="3200">
                <a:solidFill>
                  <a:srgbClr val="073C62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Wingdings" pitchFamily="2" charset="2"/>
              <a:buChar char="§"/>
              <a:defRPr sz="2800">
                <a:solidFill>
                  <a:srgbClr val="073C62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073C62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073C62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1600">
                <a:solidFill>
                  <a:srgbClr val="073C62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73C62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73C62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73C62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73C62"/>
                </a:solidFill>
                <a:latin typeface="Verdana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  <a:spcBef>
                <a:spcPct val="0"/>
              </a:spcBef>
            </a:pPr>
            <a:r>
              <a:rPr lang="it-IT" altLang="it-IT" sz="2600" b="1" dirty="0" smtClean="0">
                <a:solidFill>
                  <a:srgbClr val="E3600F"/>
                </a:solidFill>
                <a:latin typeface="+mj-lt"/>
              </a:rPr>
              <a:t>Invio tramite PEC</a:t>
            </a:r>
            <a:endParaRPr lang="it-IT" altLang="it-IT" sz="2600" b="1" dirty="0">
              <a:solidFill>
                <a:srgbClr val="E3600F"/>
              </a:solidFill>
              <a:latin typeface="+mj-lt"/>
            </a:endParaRPr>
          </a:p>
        </p:txBody>
      </p:sp>
      <p:pic>
        <p:nvPicPr>
          <p:cNvPr id="2" name="Immagine 1" descr="Ritaglio schermata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204" y="1323124"/>
            <a:ext cx="8173591" cy="5130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332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21" name="Rettangolo 15"/>
          <p:cNvSpPr>
            <a:spLocks noChangeArrowheads="1"/>
          </p:cNvSpPr>
          <p:nvPr/>
        </p:nvSpPr>
        <p:spPr bwMode="auto">
          <a:xfrm>
            <a:off x="1406527" y="260649"/>
            <a:ext cx="634841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defRPr sz="3200">
                <a:solidFill>
                  <a:srgbClr val="073C62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Wingdings" pitchFamily="2" charset="2"/>
              <a:buChar char="§"/>
              <a:defRPr sz="2800">
                <a:solidFill>
                  <a:srgbClr val="073C62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073C62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073C62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1600">
                <a:solidFill>
                  <a:srgbClr val="073C62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73C62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73C62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73C62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73C62"/>
                </a:solidFill>
                <a:latin typeface="Verdana" pitchFamily="34" charset="0"/>
              </a:defRPr>
            </a:lvl9pPr>
          </a:lstStyle>
          <a:p>
            <a:pPr algn="ctr">
              <a:spcBef>
                <a:spcPct val="0"/>
              </a:spcBef>
            </a:pPr>
            <a:r>
              <a:rPr lang="it-IT" altLang="it-IT" sz="3600" b="1" dirty="0" smtClean="0">
                <a:solidFill>
                  <a:srgbClr val="E3600F"/>
                </a:solidFill>
                <a:latin typeface="Calibri" panose="020F0502020204030204" pitchFamily="34" charset="0"/>
              </a:rPr>
              <a:t>La delega</a:t>
            </a:r>
            <a:endParaRPr lang="it-IT" altLang="it-IT" sz="3600" b="1" dirty="0">
              <a:solidFill>
                <a:srgbClr val="E3600F"/>
              </a:solidFill>
              <a:latin typeface="Calibri" panose="020F0502020204030204" pitchFamily="34" charset="0"/>
            </a:endParaRPr>
          </a:p>
        </p:txBody>
      </p:sp>
      <p:sp>
        <p:nvSpPr>
          <p:cNvPr id="16" name="Segnaposto numero diapositiva 3"/>
          <p:cNvSpPr txBox="1">
            <a:spLocks noGrp="1"/>
          </p:cNvSpPr>
          <p:nvPr/>
        </p:nvSpPr>
        <p:spPr bwMode="auto">
          <a:xfrm>
            <a:off x="3995738" y="6597650"/>
            <a:ext cx="1008062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fld id="{C826CFE3-EED0-45EA-9D68-2E105561243F}" type="slidenum">
              <a:rPr lang="it-IT" sz="1000">
                <a:solidFill>
                  <a:srgbClr val="000000"/>
                </a:solidFill>
                <a:latin typeface="Verdana"/>
              </a:rPr>
              <a:pPr algn="ctr">
                <a:defRPr/>
              </a:pPr>
              <a:t>67</a:t>
            </a:fld>
            <a:endParaRPr lang="it-IT" sz="1000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17424" name="CasellaDiTesto 16"/>
          <p:cNvSpPr txBox="1">
            <a:spLocks noChangeArrowheads="1"/>
          </p:cNvSpPr>
          <p:nvPr/>
        </p:nvSpPr>
        <p:spPr bwMode="auto">
          <a:xfrm>
            <a:off x="467817" y="692696"/>
            <a:ext cx="5733864" cy="630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defRPr sz="3200">
                <a:solidFill>
                  <a:srgbClr val="073C62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Wingdings" pitchFamily="2" charset="2"/>
              <a:buChar char="§"/>
              <a:defRPr sz="2800">
                <a:solidFill>
                  <a:srgbClr val="073C62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073C62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073C62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1600">
                <a:solidFill>
                  <a:srgbClr val="073C62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73C62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73C62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73C62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73C62"/>
                </a:solidFill>
                <a:latin typeface="Verdana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  <a:spcBef>
                <a:spcPct val="0"/>
              </a:spcBef>
            </a:pPr>
            <a:r>
              <a:rPr lang="it-IT" altLang="it-IT" sz="2600" b="1" dirty="0" smtClean="0">
                <a:solidFill>
                  <a:srgbClr val="E3600F"/>
                </a:solidFill>
                <a:latin typeface="+mj-lt"/>
              </a:rPr>
              <a:t>Invio tramite PEC</a:t>
            </a:r>
            <a:endParaRPr lang="it-IT" altLang="it-IT" sz="2600" b="1" dirty="0">
              <a:solidFill>
                <a:srgbClr val="E3600F"/>
              </a:solidFill>
              <a:latin typeface="+mj-lt"/>
            </a:endParaRPr>
          </a:p>
        </p:txBody>
      </p:sp>
      <p:pic>
        <p:nvPicPr>
          <p:cNvPr id="3" name="Immagine 2" descr="Ritaglio schermata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92" y="1412776"/>
            <a:ext cx="8507013" cy="4744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198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1" algn="l" rtl="0">
              <a:spcBef>
                <a:spcPct val="0"/>
              </a:spcBef>
            </a:pPr>
            <a:r>
              <a:rPr lang="it-IT" sz="3600" b="1" smtClean="0"/>
              <a:t>Il Sistema di interscambio </a:t>
            </a:r>
            <a:r>
              <a:rPr lang="it-IT" sz="3200" b="1" smtClean="0"/>
              <a:t/>
            </a:r>
            <a:br>
              <a:rPr lang="it-IT" sz="3200" b="1" smtClean="0"/>
            </a:br>
            <a:r>
              <a:rPr lang="it-IT" sz="2700" b="1" smtClean="0"/>
              <a:t>Consegna</a:t>
            </a:r>
            <a:r>
              <a:rPr lang="it-IT" b="1" smtClean="0"/>
              <a:t/>
            </a:r>
            <a:br>
              <a:rPr lang="it-IT" b="1" smtClean="0"/>
            </a:br>
            <a:endParaRPr lang="it-IT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122C6-1C6B-4301-9D29-5D0E3D74CF90}" type="slidenum">
              <a:rPr lang="it-IT" smtClean="0"/>
              <a:t>7</a:t>
            </a:fld>
            <a:endParaRPr lang="it-IT"/>
          </a:p>
        </p:txBody>
      </p:sp>
      <p:sp>
        <p:nvSpPr>
          <p:cNvPr id="9" name="Rettangolo 8"/>
          <p:cNvSpPr/>
          <p:nvPr/>
        </p:nvSpPr>
        <p:spPr>
          <a:xfrm>
            <a:off x="251520" y="1988840"/>
            <a:ext cx="8496943" cy="23042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spcBef>
                <a:spcPct val="20000"/>
              </a:spcBef>
            </a:pPr>
            <a:r>
              <a:rPr lang="it-IT" sz="2000" dirty="0" smtClean="0"/>
              <a:t>Qualora la verifica di un canale non andasse a buon fine oppure se il canale individuato non dovesse risultare attivo il Sistema si limita a depositare </a:t>
            </a:r>
            <a:r>
              <a:rPr lang="it-IT" sz="2000" dirty="0"/>
              <a:t>la fattura presso l’area riservata del fornitore e presso quella del </a:t>
            </a:r>
            <a:r>
              <a:rPr lang="it-IT" sz="2000" dirty="0" smtClean="0"/>
              <a:t>cliente e prepara la </a:t>
            </a:r>
            <a:r>
              <a:rPr lang="it-IT" sz="2000" b="1" dirty="0" smtClean="0"/>
              <a:t>ricevuta di impossibilità di recapito </a:t>
            </a:r>
            <a:r>
              <a:rPr lang="it-IT" sz="2000" dirty="0" smtClean="0"/>
              <a:t>per il trasmittente</a:t>
            </a:r>
            <a:endParaRPr lang="it-IT" sz="2000" dirty="0"/>
          </a:p>
        </p:txBody>
      </p:sp>
      <p:sp>
        <p:nvSpPr>
          <p:cNvPr id="11" name="CasellaDiTesto 10"/>
          <p:cNvSpPr txBox="1"/>
          <p:nvPr/>
        </p:nvSpPr>
        <p:spPr>
          <a:xfrm>
            <a:off x="323528" y="3789040"/>
            <a:ext cx="82809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spcBef>
                <a:spcPct val="20000"/>
              </a:spcBef>
            </a:pPr>
            <a:r>
              <a:rPr lang="it-IT" sz="2000" dirty="0">
                <a:solidFill>
                  <a:srgbClr val="FF0000"/>
                </a:solidFill>
                <a:sym typeface="Wingdings" panose="05000000000000000000" pitchFamily="2" charset="2"/>
              </a:rPr>
              <a:t>L’esito dei controlli ed eventualmente del recapito di ciascun file fattura è consultabile tramite le funzionalità di monitoraggio a disposizione sull’interfaccia web “Fatture e corrispettivi</a:t>
            </a:r>
            <a:r>
              <a:rPr lang="it-IT" sz="2000" dirty="0" smtClean="0">
                <a:solidFill>
                  <a:srgbClr val="FF0000"/>
                </a:solidFill>
                <a:sym typeface="Wingdings" panose="05000000000000000000" pitchFamily="2" charset="2"/>
              </a:rPr>
              <a:t>”</a:t>
            </a:r>
            <a:endParaRPr lang="it-IT" sz="2000" dirty="0">
              <a:solidFill>
                <a:srgbClr val="FF0000"/>
              </a:solidFill>
              <a:sym typeface="Wingdings" panose="05000000000000000000" pitchFamily="2" charset="2"/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179512" y="6218148"/>
            <a:ext cx="61206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Il provvedimento direttoriale del 30 aprile 2018</a:t>
            </a:r>
          </a:p>
          <a:p>
            <a:r>
              <a:rPr lang="it-IT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Il Sistema di interscambio, le regole i servizi</a:t>
            </a:r>
          </a:p>
        </p:txBody>
      </p:sp>
    </p:spTree>
    <p:extLst>
      <p:ext uri="{BB962C8B-B14F-4D97-AF65-F5344CB8AC3E}">
        <p14:creationId xmlns:p14="http://schemas.microsoft.com/office/powerpoint/2010/main" val="1686696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ttangolo arrotondato 21"/>
          <p:cNvSpPr/>
          <p:nvPr/>
        </p:nvSpPr>
        <p:spPr>
          <a:xfrm>
            <a:off x="539553" y="3491677"/>
            <a:ext cx="8424936" cy="1874243"/>
          </a:xfrm>
          <a:prstGeom prst="roundRect">
            <a:avLst>
              <a:gd name="adj" fmla="val 4432"/>
            </a:avLst>
          </a:prstGeom>
          <a:solidFill>
            <a:schemeClr val="bg1">
              <a:lumMod val="95000"/>
              <a:alpha val="37000"/>
            </a:schemeClr>
          </a:solidFill>
          <a:ln w="158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2"/>
              </a:solidFill>
            </a:endParaRP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1" algn="l" rtl="0">
              <a:spcBef>
                <a:spcPct val="0"/>
              </a:spcBef>
            </a:pPr>
            <a:r>
              <a:rPr lang="it-IT" sz="3200" b="1" dirty="0" smtClean="0"/>
              <a:t>Il Sistema di interscambio</a:t>
            </a:r>
            <a:r>
              <a:rPr lang="it-IT" b="1" dirty="0" smtClean="0"/>
              <a:t/>
            </a:r>
            <a:br>
              <a:rPr lang="it-IT" b="1" dirty="0" smtClean="0"/>
            </a:br>
            <a:r>
              <a:rPr lang="it-IT" sz="2400" dirty="0" smtClean="0"/>
              <a:t>Le</a:t>
            </a:r>
            <a:r>
              <a:rPr lang="it-IT" sz="2400" b="1" dirty="0" smtClean="0"/>
              <a:t> </a:t>
            </a:r>
            <a:r>
              <a:rPr lang="it-IT" sz="2400" dirty="0" smtClean="0"/>
              <a:t>modalità di colloquio </a:t>
            </a:r>
            <a:r>
              <a:rPr lang="it-IT" dirty="0" smtClean="0"/>
              <a:t>(</a:t>
            </a:r>
            <a:r>
              <a:rPr lang="it-IT" dirty="0" smtClean="0">
                <a:solidFill>
                  <a:srgbClr val="FF0000"/>
                </a:solidFill>
              </a:rPr>
              <a:t>cfr</a:t>
            </a:r>
            <a:r>
              <a:rPr lang="it-IT" dirty="0">
                <a:solidFill>
                  <a:srgbClr val="FF0000"/>
                </a:solidFill>
              </a:rPr>
              <a:t>.</a:t>
            </a:r>
            <a:r>
              <a:rPr lang="it-IT" dirty="0" smtClean="0">
                <a:solidFill>
                  <a:srgbClr val="FF0000"/>
                </a:solidFill>
              </a:rPr>
              <a:t> par. 1.3 ST</a:t>
            </a:r>
            <a:r>
              <a:rPr lang="it-IT" dirty="0" smtClean="0"/>
              <a:t>)</a:t>
            </a:r>
            <a:endParaRPr lang="it-IT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122C6-1C6B-4301-9D29-5D0E3D74CF90}" type="slidenum">
              <a:rPr lang="it-IT" smtClean="0"/>
              <a:t>8</a:t>
            </a:fld>
            <a:endParaRPr lang="it-IT" dirty="0"/>
          </a:p>
        </p:txBody>
      </p:sp>
      <p:cxnSp>
        <p:nvCxnSpPr>
          <p:cNvPr id="7" name="Connettore 1 6"/>
          <p:cNvCxnSpPr/>
          <p:nvPr/>
        </p:nvCxnSpPr>
        <p:spPr>
          <a:xfrm>
            <a:off x="4203929" y="2287233"/>
            <a:ext cx="5466" cy="4164265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ttangolo 8"/>
          <p:cNvSpPr/>
          <p:nvPr/>
        </p:nvSpPr>
        <p:spPr>
          <a:xfrm>
            <a:off x="6588224" y="3597493"/>
            <a:ext cx="2220572" cy="600164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algn="ctr"/>
            <a:r>
              <a:rPr lang="it-IT" sz="1100" b="1" i="1" dirty="0" smtClean="0">
                <a:solidFill>
                  <a:schemeClr val="bg1"/>
                </a:solidFill>
              </a:rPr>
              <a:t>I canali ftp e WS richiedono una procedura di accreditamento (1 mese </a:t>
            </a:r>
            <a:r>
              <a:rPr lang="it-IT" sz="1100" b="1" i="1" dirty="0" err="1" smtClean="0">
                <a:solidFill>
                  <a:schemeClr val="bg1"/>
                </a:solidFill>
              </a:rPr>
              <a:t>c.a</a:t>
            </a:r>
            <a:r>
              <a:rPr lang="it-IT" sz="1050" b="1" i="1" dirty="0" smtClean="0">
                <a:solidFill>
                  <a:schemeClr val="bg1"/>
                </a:solidFill>
              </a:rPr>
              <a:t>)</a:t>
            </a:r>
            <a:endParaRPr lang="it-IT" sz="1050" dirty="0">
              <a:solidFill>
                <a:schemeClr val="bg1"/>
              </a:solidFill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6603716" y="4283663"/>
            <a:ext cx="2322044" cy="101566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it-IT" sz="1200" dirty="0">
                <a:solidFill>
                  <a:srgbClr val="FF0000"/>
                </a:solidFill>
              </a:rPr>
              <a:t>Al termine dell’accreditamento è possibile richiedere  uno o più codici numerici di 7 cifre (</a:t>
            </a:r>
            <a:r>
              <a:rPr lang="it-IT" sz="1200" dirty="0" err="1">
                <a:solidFill>
                  <a:srgbClr val="FF0000"/>
                </a:solidFill>
              </a:rPr>
              <a:t>codiceDestinatario</a:t>
            </a:r>
            <a:r>
              <a:rPr lang="it-IT" sz="1200" dirty="0">
                <a:solidFill>
                  <a:srgbClr val="FF0000"/>
                </a:solidFill>
              </a:rPr>
              <a:t>) associati al canale</a:t>
            </a:r>
          </a:p>
        </p:txBody>
      </p:sp>
      <p:sp>
        <p:nvSpPr>
          <p:cNvPr id="11" name="Rettangolo arrotondato 10"/>
          <p:cNvSpPr/>
          <p:nvPr/>
        </p:nvSpPr>
        <p:spPr>
          <a:xfrm>
            <a:off x="3635897" y="2679872"/>
            <a:ext cx="1136064" cy="3378989"/>
          </a:xfrm>
          <a:prstGeom prst="roundRect">
            <a:avLst>
              <a:gd name="adj" fmla="val 13489"/>
            </a:avLst>
          </a:prstGeom>
          <a:solidFill>
            <a:srgbClr val="C00000"/>
          </a:solidFill>
        </p:spPr>
        <p:style>
          <a:lnRef idx="1">
            <a:schemeClr val="accen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2400" dirty="0">
                <a:solidFill>
                  <a:schemeClr val="bg1"/>
                </a:solidFill>
              </a:rPr>
              <a:t>SDI</a:t>
            </a:r>
          </a:p>
        </p:txBody>
      </p:sp>
      <p:sp>
        <p:nvSpPr>
          <p:cNvPr id="12" name="Rettangolo arrotondato 11"/>
          <p:cNvSpPr/>
          <p:nvPr/>
        </p:nvSpPr>
        <p:spPr>
          <a:xfrm>
            <a:off x="683568" y="4688291"/>
            <a:ext cx="2507176" cy="463906"/>
          </a:xfrm>
          <a:prstGeom prst="roundRect">
            <a:avLst>
              <a:gd name="adj" fmla="val 13489"/>
            </a:avLst>
          </a:prstGeom>
          <a:solidFill>
            <a:schemeClr val="bg1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1200" dirty="0">
                <a:solidFill>
                  <a:schemeClr val="tx2"/>
                </a:solidFill>
              </a:rPr>
              <a:t>servizio </a:t>
            </a:r>
            <a:r>
              <a:rPr lang="it-IT" sz="1200" b="1" dirty="0" err="1" smtClean="0">
                <a:solidFill>
                  <a:schemeClr val="tx2"/>
                </a:solidFill>
              </a:rPr>
              <a:t>SdIFtp</a:t>
            </a:r>
            <a:r>
              <a:rPr lang="it-IT" sz="1200" dirty="0" smtClean="0">
                <a:solidFill>
                  <a:schemeClr val="tx2"/>
                </a:solidFill>
              </a:rPr>
              <a:t> (150 MB) </a:t>
            </a:r>
            <a:endParaRPr lang="it-IT" sz="1200" dirty="0">
              <a:solidFill>
                <a:schemeClr val="tx2"/>
              </a:solidFill>
            </a:endParaRPr>
          </a:p>
        </p:txBody>
      </p:sp>
      <p:sp>
        <p:nvSpPr>
          <p:cNvPr id="13" name="Rettangolo arrotondato 12"/>
          <p:cNvSpPr/>
          <p:nvPr/>
        </p:nvSpPr>
        <p:spPr>
          <a:xfrm>
            <a:off x="683568" y="5570317"/>
            <a:ext cx="2520283" cy="440432"/>
          </a:xfrm>
          <a:prstGeom prst="roundRect">
            <a:avLst>
              <a:gd name="adj" fmla="val 13489"/>
            </a:avLst>
          </a:prstGeom>
          <a:solidFill>
            <a:schemeClr val="bg1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1200" dirty="0">
                <a:solidFill>
                  <a:schemeClr val="tx2"/>
                </a:solidFill>
              </a:rPr>
              <a:t>Servizio Web “Fatture e corrispettivi</a:t>
            </a:r>
            <a:r>
              <a:rPr lang="it-IT" sz="1200" dirty="0" smtClean="0">
                <a:solidFill>
                  <a:schemeClr val="tx2"/>
                </a:solidFill>
              </a:rPr>
              <a:t>” (5 MB)</a:t>
            </a:r>
            <a:endParaRPr lang="it-IT" sz="1200" dirty="0">
              <a:solidFill>
                <a:schemeClr val="tx2"/>
              </a:solidFill>
            </a:endParaRPr>
          </a:p>
        </p:txBody>
      </p:sp>
      <p:sp>
        <p:nvSpPr>
          <p:cNvPr id="14" name="Rettangolo arrotondato 13"/>
          <p:cNvSpPr/>
          <p:nvPr/>
        </p:nvSpPr>
        <p:spPr>
          <a:xfrm>
            <a:off x="683568" y="3768681"/>
            <a:ext cx="2473259" cy="442501"/>
          </a:xfrm>
          <a:prstGeom prst="roundRect">
            <a:avLst>
              <a:gd name="adj" fmla="val 13489"/>
            </a:avLst>
          </a:prstGeom>
          <a:solidFill>
            <a:schemeClr val="bg1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1200" dirty="0">
                <a:solidFill>
                  <a:schemeClr val="tx2"/>
                </a:solidFill>
              </a:rPr>
              <a:t>servizio </a:t>
            </a:r>
            <a:r>
              <a:rPr lang="it-IT" sz="1200" b="1" dirty="0" err="1" smtClean="0">
                <a:solidFill>
                  <a:schemeClr val="tx2"/>
                </a:solidFill>
              </a:rPr>
              <a:t>SdICoop</a:t>
            </a:r>
            <a:r>
              <a:rPr lang="it-IT" sz="1200" b="1" dirty="0" smtClean="0">
                <a:solidFill>
                  <a:schemeClr val="tx2"/>
                </a:solidFill>
              </a:rPr>
              <a:t> </a:t>
            </a:r>
            <a:r>
              <a:rPr lang="it-IT" sz="1200" dirty="0" smtClean="0">
                <a:solidFill>
                  <a:schemeClr val="tx2"/>
                </a:solidFill>
              </a:rPr>
              <a:t>(5MB)</a:t>
            </a:r>
            <a:r>
              <a:rPr lang="it-IT" sz="1200" b="1" dirty="0" smtClean="0">
                <a:solidFill>
                  <a:schemeClr val="tx2"/>
                </a:solidFill>
              </a:rPr>
              <a:t> </a:t>
            </a:r>
            <a:endParaRPr lang="it-IT" sz="1200" b="1" dirty="0">
              <a:solidFill>
                <a:schemeClr val="tx2"/>
              </a:solidFill>
            </a:endParaRPr>
          </a:p>
        </p:txBody>
      </p:sp>
      <p:sp>
        <p:nvSpPr>
          <p:cNvPr id="15" name="Rettangolo arrotondato 14"/>
          <p:cNvSpPr/>
          <p:nvPr/>
        </p:nvSpPr>
        <p:spPr>
          <a:xfrm>
            <a:off x="683568" y="2829957"/>
            <a:ext cx="2507177" cy="442501"/>
          </a:xfrm>
          <a:prstGeom prst="roundRect">
            <a:avLst>
              <a:gd name="adj" fmla="val 13489"/>
            </a:avLst>
          </a:prstGeom>
          <a:solidFill>
            <a:schemeClr val="bg1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1200" dirty="0" smtClean="0">
                <a:solidFill>
                  <a:schemeClr val="tx2"/>
                </a:solidFill>
              </a:rPr>
              <a:t>Servizio </a:t>
            </a:r>
            <a:r>
              <a:rPr lang="it-IT" sz="1200" b="1" dirty="0" smtClean="0">
                <a:solidFill>
                  <a:schemeClr val="tx2"/>
                </a:solidFill>
              </a:rPr>
              <a:t>PEC</a:t>
            </a:r>
            <a:r>
              <a:rPr lang="it-IT" sz="1200" dirty="0" smtClean="0">
                <a:solidFill>
                  <a:schemeClr val="tx2"/>
                </a:solidFill>
              </a:rPr>
              <a:t> (30 MB)</a:t>
            </a:r>
            <a:endParaRPr lang="it-IT" sz="1200" dirty="0">
              <a:solidFill>
                <a:schemeClr val="tx2"/>
              </a:solidFill>
            </a:endParaRPr>
          </a:p>
        </p:txBody>
      </p:sp>
      <p:sp>
        <p:nvSpPr>
          <p:cNvPr id="20" name="Rettangolo arrotondato 19"/>
          <p:cNvSpPr/>
          <p:nvPr/>
        </p:nvSpPr>
        <p:spPr>
          <a:xfrm>
            <a:off x="5169982" y="3768632"/>
            <a:ext cx="1202143" cy="442550"/>
          </a:xfrm>
          <a:prstGeom prst="roundRect">
            <a:avLst>
              <a:gd name="adj" fmla="val 13489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1200" dirty="0">
                <a:solidFill>
                  <a:schemeClr val="tx2"/>
                </a:solidFill>
              </a:rPr>
              <a:t>servizio </a:t>
            </a:r>
            <a:r>
              <a:rPr lang="it-IT" sz="1200" b="1" dirty="0" err="1">
                <a:solidFill>
                  <a:schemeClr val="tx2"/>
                </a:solidFill>
              </a:rPr>
              <a:t>SdICoop</a:t>
            </a:r>
            <a:endParaRPr lang="it-IT" sz="1200" b="1" dirty="0">
              <a:solidFill>
                <a:schemeClr val="tx2"/>
              </a:solidFill>
            </a:endParaRPr>
          </a:p>
        </p:txBody>
      </p:sp>
      <p:sp>
        <p:nvSpPr>
          <p:cNvPr id="21" name="Rettangolo arrotondato 20"/>
          <p:cNvSpPr/>
          <p:nvPr/>
        </p:nvSpPr>
        <p:spPr>
          <a:xfrm>
            <a:off x="5169982" y="4688291"/>
            <a:ext cx="1318577" cy="463906"/>
          </a:xfrm>
          <a:prstGeom prst="roundRect">
            <a:avLst>
              <a:gd name="adj" fmla="val 13489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1200" dirty="0">
                <a:solidFill>
                  <a:schemeClr val="tx2"/>
                </a:solidFill>
              </a:rPr>
              <a:t>servizio </a:t>
            </a:r>
            <a:r>
              <a:rPr lang="it-IT" sz="1200" b="1" dirty="0" err="1">
                <a:solidFill>
                  <a:schemeClr val="tx2"/>
                </a:solidFill>
              </a:rPr>
              <a:t>SdIFtp</a:t>
            </a:r>
            <a:r>
              <a:rPr lang="it-IT" sz="1200" b="1" dirty="0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23" name="Rettangolo 22"/>
          <p:cNvSpPr/>
          <p:nvPr/>
        </p:nvSpPr>
        <p:spPr>
          <a:xfrm>
            <a:off x="899592" y="2185700"/>
            <a:ext cx="11729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400" b="1" dirty="0">
                <a:solidFill>
                  <a:schemeClr val="tx2"/>
                </a:solidFill>
              </a:rPr>
              <a:t>canale trasmissione</a:t>
            </a:r>
          </a:p>
        </p:txBody>
      </p:sp>
      <p:sp>
        <p:nvSpPr>
          <p:cNvPr id="24" name="Rettangolo 23"/>
          <p:cNvSpPr/>
          <p:nvPr/>
        </p:nvSpPr>
        <p:spPr>
          <a:xfrm>
            <a:off x="5545601" y="2156652"/>
            <a:ext cx="104262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400" b="1" dirty="0">
                <a:solidFill>
                  <a:schemeClr val="tx2"/>
                </a:solidFill>
              </a:rPr>
              <a:t>canale ricezione</a:t>
            </a:r>
          </a:p>
        </p:txBody>
      </p:sp>
      <p:sp>
        <p:nvSpPr>
          <p:cNvPr id="26" name="Rettangolo arrotondato 25"/>
          <p:cNvSpPr/>
          <p:nvPr/>
        </p:nvSpPr>
        <p:spPr>
          <a:xfrm>
            <a:off x="5169982" y="2829957"/>
            <a:ext cx="1224651" cy="442501"/>
          </a:xfrm>
          <a:prstGeom prst="roundRect">
            <a:avLst>
              <a:gd name="adj" fmla="val 13489"/>
            </a:avLst>
          </a:prstGeom>
          <a:solidFill>
            <a:schemeClr val="bg1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1200" dirty="0" smtClean="0">
                <a:solidFill>
                  <a:schemeClr val="tx2"/>
                </a:solidFill>
              </a:rPr>
              <a:t>Servizio </a:t>
            </a:r>
            <a:r>
              <a:rPr lang="it-IT" sz="1200" b="1" dirty="0" smtClean="0">
                <a:solidFill>
                  <a:schemeClr val="tx2"/>
                </a:solidFill>
              </a:rPr>
              <a:t>PEC</a:t>
            </a:r>
            <a:endParaRPr lang="it-IT" sz="1200" b="1" dirty="0">
              <a:solidFill>
                <a:schemeClr val="tx2"/>
              </a:solidFill>
            </a:endParaRPr>
          </a:p>
        </p:txBody>
      </p:sp>
      <p:sp>
        <p:nvSpPr>
          <p:cNvPr id="27" name="Rettangolo 26"/>
          <p:cNvSpPr/>
          <p:nvPr/>
        </p:nvSpPr>
        <p:spPr>
          <a:xfrm>
            <a:off x="1706202" y="1459565"/>
            <a:ext cx="6036552" cy="738664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r>
              <a:rPr lang="it-IT" sz="1400" b="1" dirty="0">
                <a:solidFill>
                  <a:srgbClr val="FF0000"/>
                </a:solidFill>
              </a:rPr>
              <a:t>ATTENZIONE: il singolo file fattura  non </a:t>
            </a:r>
            <a:r>
              <a:rPr lang="it-IT" sz="1400" b="1" dirty="0" smtClean="0">
                <a:solidFill>
                  <a:srgbClr val="FF0000"/>
                </a:solidFill>
              </a:rPr>
              <a:t>può superare </a:t>
            </a:r>
            <a:r>
              <a:rPr lang="it-IT" sz="1400" b="1" dirty="0">
                <a:solidFill>
                  <a:srgbClr val="FF0000"/>
                </a:solidFill>
              </a:rPr>
              <a:t>la dimensione di 5MB</a:t>
            </a:r>
            <a:r>
              <a:rPr lang="it-IT" sz="1400" dirty="0">
                <a:solidFill>
                  <a:schemeClr val="tx2"/>
                </a:solidFill>
              </a:rPr>
              <a:t> </a:t>
            </a:r>
            <a:endParaRPr lang="it-IT" sz="1400" dirty="0" smtClean="0">
              <a:solidFill>
                <a:schemeClr val="tx2"/>
              </a:solidFill>
            </a:endParaRPr>
          </a:p>
          <a:p>
            <a:r>
              <a:rPr lang="it-IT" sz="1400" dirty="0" smtClean="0">
                <a:solidFill>
                  <a:schemeClr val="tx2"/>
                </a:solidFill>
              </a:rPr>
              <a:t>tale </a:t>
            </a:r>
            <a:r>
              <a:rPr lang="it-IT" sz="1400" dirty="0">
                <a:solidFill>
                  <a:schemeClr val="tx2"/>
                </a:solidFill>
              </a:rPr>
              <a:t>limite è necessario per garantire </a:t>
            </a:r>
            <a:r>
              <a:rPr lang="it-IT" sz="1400" dirty="0" smtClean="0">
                <a:solidFill>
                  <a:schemeClr val="tx2"/>
                </a:solidFill>
              </a:rPr>
              <a:t>una agevole </a:t>
            </a:r>
            <a:r>
              <a:rPr lang="it-IT" sz="1400" b="1" dirty="0">
                <a:solidFill>
                  <a:schemeClr val="tx2"/>
                </a:solidFill>
              </a:rPr>
              <a:t>usabilità via web </a:t>
            </a:r>
            <a:r>
              <a:rPr lang="it-IT" sz="1400" dirty="0">
                <a:solidFill>
                  <a:schemeClr val="tx2"/>
                </a:solidFill>
              </a:rPr>
              <a:t>delle fatture elettroniche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1619671" y="4290298"/>
            <a:ext cx="15371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Par. </a:t>
            </a:r>
            <a:r>
              <a:rPr lang="it-IT" dirty="0" smtClean="0">
                <a:solidFill>
                  <a:srgbClr val="FF0000"/>
                </a:solidFill>
              </a:rPr>
              <a:t>1.5.3 - ST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28" name="Rettangolo arrotondato 27"/>
          <p:cNvSpPr/>
          <p:nvPr/>
        </p:nvSpPr>
        <p:spPr>
          <a:xfrm>
            <a:off x="5250359" y="5517232"/>
            <a:ext cx="1633105" cy="720080"/>
          </a:xfrm>
          <a:prstGeom prst="roundRect">
            <a:avLst>
              <a:gd name="adj" fmla="val 13489"/>
            </a:avLst>
          </a:prstGeom>
          <a:ln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it-IT" sz="1200" b="1" dirty="0" smtClean="0">
                <a:solidFill>
                  <a:schemeClr val="tx2"/>
                </a:solidFill>
              </a:rPr>
              <a:t>A</a:t>
            </a:r>
            <a:r>
              <a:rPr lang="it-IT" sz="1200" dirty="0" smtClean="0">
                <a:solidFill>
                  <a:schemeClr val="tx2"/>
                </a:solidFill>
              </a:rPr>
              <a:t>rea web ad accesso autenticato, riservata a cliente e fornitore</a:t>
            </a:r>
            <a:endParaRPr lang="it-IT" sz="1200" dirty="0">
              <a:solidFill>
                <a:schemeClr val="tx2"/>
              </a:solidFill>
            </a:endParaRPr>
          </a:p>
        </p:txBody>
      </p:sp>
      <p:sp>
        <p:nvSpPr>
          <p:cNvPr id="25" name="CasellaDiTesto 24"/>
          <p:cNvSpPr txBox="1"/>
          <p:nvPr/>
        </p:nvSpPr>
        <p:spPr>
          <a:xfrm>
            <a:off x="179512" y="6218148"/>
            <a:ext cx="61206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Il provvedimento direttoriale del 30 aprile 2018</a:t>
            </a:r>
          </a:p>
          <a:p>
            <a:r>
              <a:rPr lang="it-IT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Il Sistema di interscambio, le regole i servizi</a:t>
            </a:r>
          </a:p>
        </p:txBody>
      </p:sp>
    </p:spTree>
    <p:extLst>
      <p:ext uri="{BB962C8B-B14F-4D97-AF65-F5344CB8AC3E}">
        <p14:creationId xmlns:p14="http://schemas.microsoft.com/office/powerpoint/2010/main" val="3324871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1" algn="l" rtl="0">
              <a:spcBef>
                <a:spcPct val="0"/>
              </a:spcBef>
            </a:pPr>
            <a:r>
              <a:rPr lang="it-IT" sz="3200" b="1" dirty="0" smtClean="0"/>
              <a:t>Il Sistema di interscambio</a:t>
            </a:r>
            <a:r>
              <a:rPr lang="it-IT" sz="2400" dirty="0" smtClean="0"/>
              <a:t/>
            </a:r>
            <a:br>
              <a:rPr lang="it-IT" sz="2400" dirty="0" smtClean="0"/>
            </a:br>
            <a:r>
              <a:rPr lang="it-IT" sz="2400" dirty="0" smtClean="0"/>
              <a:t>Le ricevute inviate al trasmittente</a:t>
            </a:r>
            <a:endParaRPr lang="it-IT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122C6-1C6B-4301-9D29-5D0E3D74CF90}" type="slidenum">
              <a:rPr lang="it-IT" smtClean="0"/>
              <a:t>9</a:t>
            </a:fld>
            <a:endParaRPr lang="it-IT"/>
          </a:p>
        </p:txBody>
      </p:sp>
      <p:sp>
        <p:nvSpPr>
          <p:cNvPr id="25" name="Rettangolo 24"/>
          <p:cNvSpPr/>
          <p:nvPr/>
        </p:nvSpPr>
        <p:spPr>
          <a:xfrm>
            <a:off x="440496" y="1790814"/>
            <a:ext cx="8046983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5113" lvl="1" indent="-169863" algn="just">
              <a:buFont typeface="Calibri" panose="020F0502020204030204" pitchFamily="34" charset="0"/>
              <a:buChar char="₋"/>
            </a:pPr>
            <a:r>
              <a:rPr lang="it-IT" sz="2000" b="1" dirty="0"/>
              <a:t>Ricevuta di scarto</a:t>
            </a:r>
            <a:r>
              <a:rPr lang="it-IT" sz="2000" dirty="0"/>
              <a:t>, inviata se il file non supera i controlli – contiene la data di ricezione</a:t>
            </a:r>
          </a:p>
          <a:p>
            <a:pPr marL="265113" lvl="1" indent="-169863" algn="just">
              <a:buFont typeface="Calibri" panose="020F0502020204030204" pitchFamily="34" charset="0"/>
              <a:buChar char="₋"/>
            </a:pPr>
            <a:r>
              <a:rPr lang="it-IT" sz="2000" b="1" dirty="0" smtClean="0"/>
              <a:t>Ricevuta </a:t>
            </a:r>
            <a:r>
              <a:rPr lang="it-IT" sz="2000" b="1" dirty="0"/>
              <a:t>di consegna</a:t>
            </a:r>
            <a:r>
              <a:rPr lang="it-IT" sz="2000" dirty="0"/>
              <a:t>, inviata </a:t>
            </a:r>
            <a:r>
              <a:rPr lang="it-IT" sz="2000" dirty="0" smtClean="0"/>
              <a:t>se </a:t>
            </a:r>
            <a:r>
              <a:rPr lang="it-IT" sz="2000" dirty="0"/>
              <a:t>il file è stato correttamente consegnato </a:t>
            </a:r>
            <a:r>
              <a:rPr lang="it-IT" sz="2000" dirty="0" smtClean="0"/>
              <a:t>al cessionario/committente – contiene la data di ricezione e la data di consegna</a:t>
            </a:r>
            <a:endParaRPr lang="it-IT" sz="2000" dirty="0"/>
          </a:p>
          <a:p>
            <a:pPr marL="265113" lvl="1" indent="-169863" algn="just">
              <a:buFont typeface="Calibri" panose="020F0502020204030204" pitchFamily="34" charset="0"/>
              <a:buChar char="₋"/>
            </a:pPr>
            <a:r>
              <a:rPr lang="it-IT" sz="2000" b="1" dirty="0" smtClean="0"/>
              <a:t>Ricevuta </a:t>
            </a:r>
            <a:r>
              <a:rPr lang="it-IT" sz="2000" b="1" dirty="0"/>
              <a:t>di impossibilità di recapito</a:t>
            </a:r>
            <a:r>
              <a:rPr lang="it-IT" sz="2000" dirty="0"/>
              <a:t>, inviata </a:t>
            </a:r>
            <a:r>
              <a:rPr lang="it-IT" sz="2000" dirty="0" smtClean="0"/>
              <a:t>se il recapito non è possibile – contiene la data di ricezione e l’indicazione della disponibilità della fattura nell’area </a:t>
            </a:r>
            <a:r>
              <a:rPr lang="it-IT" sz="2000" dirty="0"/>
              <a:t>autenticata dei servizi telematici del </a:t>
            </a:r>
            <a:r>
              <a:rPr lang="it-IT" sz="2000" dirty="0" smtClean="0"/>
              <a:t>cessionario/committente</a:t>
            </a:r>
            <a:endParaRPr lang="it-IT" sz="2000" dirty="0"/>
          </a:p>
        </p:txBody>
      </p:sp>
      <p:sp>
        <p:nvSpPr>
          <p:cNvPr id="26" name="CasellaDiTesto 25"/>
          <p:cNvSpPr txBox="1"/>
          <p:nvPr/>
        </p:nvSpPr>
        <p:spPr>
          <a:xfrm>
            <a:off x="611560" y="4941168"/>
            <a:ext cx="77048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spcBef>
                <a:spcPct val="20000"/>
              </a:spcBef>
            </a:pPr>
            <a:r>
              <a:rPr lang="it-IT" sz="2000" dirty="0">
                <a:solidFill>
                  <a:srgbClr val="FF0000"/>
                </a:solidFill>
                <a:sym typeface="Wingdings" panose="05000000000000000000" pitchFamily="2" charset="2"/>
              </a:rPr>
              <a:t>Le comunicazioni prodotte dal </a:t>
            </a:r>
            <a:r>
              <a:rPr lang="it-IT" sz="2000" dirty="0" err="1">
                <a:solidFill>
                  <a:srgbClr val="FF0000"/>
                </a:solidFill>
                <a:sym typeface="Wingdings" panose="05000000000000000000" pitchFamily="2" charset="2"/>
              </a:rPr>
              <a:t>SdI</a:t>
            </a:r>
            <a:r>
              <a:rPr lang="it-IT" sz="2000" dirty="0">
                <a:solidFill>
                  <a:srgbClr val="FF0000"/>
                </a:solidFill>
                <a:sym typeface="Wingdings" panose="05000000000000000000" pitchFamily="2" charset="2"/>
              </a:rPr>
              <a:t> sono inoltrate tramite lo stesso canale utilizzato per la trasmissione del file fattura (file XML firmati elettronicamente, con firma </a:t>
            </a:r>
            <a:r>
              <a:rPr lang="it-IT" sz="2000" dirty="0" err="1">
                <a:solidFill>
                  <a:srgbClr val="FF0000"/>
                </a:solidFill>
                <a:sym typeface="Wingdings" panose="05000000000000000000" pitchFamily="2" charset="2"/>
              </a:rPr>
              <a:t>XAdES</a:t>
            </a:r>
            <a:r>
              <a:rPr lang="it-IT" sz="2000" dirty="0">
                <a:solidFill>
                  <a:srgbClr val="FF0000"/>
                </a:solidFill>
                <a:sym typeface="Wingdings" panose="05000000000000000000" pitchFamily="2" charset="2"/>
              </a:rPr>
              <a:t>-BES</a:t>
            </a:r>
            <a:r>
              <a:rPr lang="it-IT" sz="2000" dirty="0" smtClean="0">
                <a:solidFill>
                  <a:srgbClr val="FF0000"/>
                </a:solidFill>
                <a:sym typeface="Wingdings" panose="05000000000000000000" pitchFamily="2" charset="2"/>
              </a:rPr>
              <a:t>)</a:t>
            </a:r>
            <a:endParaRPr lang="it-IT" sz="2000" dirty="0">
              <a:solidFill>
                <a:srgbClr val="FF0000"/>
              </a:solidFill>
              <a:sym typeface="Wingdings" panose="05000000000000000000" pitchFamily="2" charset="2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179512" y="6218148"/>
            <a:ext cx="61206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Il provvedimento direttoriale del 30 aprile 2018</a:t>
            </a:r>
          </a:p>
          <a:p>
            <a:r>
              <a:rPr lang="it-IT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Il Sistema di interscambio, le regole i servizi</a:t>
            </a:r>
          </a:p>
        </p:txBody>
      </p:sp>
    </p:spTree>
    <p:extLst>
      <p:ext uri="{BB962C8B-B14F-4D97-AF65-F5344CB8AC3E}">
        <p14:creationId xmlns:p14="http://schemas.microsoft.com/office/powerpoint/2010/main" val="729009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2768</TotalTime>
  <Words>3415</Words>
  <Application>Microsoft Office PowerPoint</Application>
  <PresentationFormat>Presentazione su schermo (4:3)</PresentationFormat>
  <Paragraphs>377</Paragraphs>
  <Slides>67</Slides>
  <Notes>17</Notes>
  <HiddenSlides>0</HiddenSlides>
  <MMClips>0</MMClips>
  <ScaleCrop>false</ScaleCrop>
  <HeadingPairs>
    <vt:vector size="4" baseType="variant">
      <vt:variant>
        <vt:lpstr>Tema</vt:lpstr>
      </vt:variant>
      <vt:variant>
        <vt:i4>2</vt:i4>
      </vt:variant>
      <vt:variant>
        <vt:lpstr>Titoli diapositive</vt:lpstr>
      </vt:variant>
      <vt:variant>
        <vt:i4>67</vt:i4>
      </vt:variant>
    </vt:vector>
  </HeadingPairs>
  <TitlesOfParts>
    <vt:vector size="69" baseType="lpstr">
      <vt:lpstr>Tema di Office</vt:lpstr>
      <vt:lpstr>1_Tema di Office</vt:lpstr>
      <vt:lpstr>Obbligo di fatturazione elettronica tra i privati: estensione dal 1 gennaio 2019</vt:lpstr>
      <vt:lpstr>Presentazione standard di PowerPoint</vt:lpstr>
      <vt:lpstr>Il Sistema di interscambio </vt:lpstr>
      <vt:lpstr>Il Sistema di interscambio  Riceve</vt:lpstr>
      <vt:lpstr>Il Sistema di interscambio  Controlla  (cfr. Appendice 1 ST) </vt:lpstr>
      <vt:lpstr>Il Sistema di interscambio  Consegna (cfr. par. 1.5.5 ST) </vt:lpstr>
      <vt:lpstr>Il Sistema di interscambio  Consegna </vt:lpstr>
      <vt:lpstr>Il Sistema di interscambio Le modalità di colloquio (cfr. par. 1.3 ST)</vt:lpstr>
      <vt:lpstr>Il Sistema di interscambio Le ricevute inviate al trasmittente</vt:lpstr>
      <vt:lpstr>La fattura elettronica Le informazioni sono organizzate con una logica assimilabile alla struttura di un libro (capitoli/paragrafi/sottoparagrafi/…)</vt:lpstr>
      <vt:lpstr>La fattura elettronica ordinaria Le informazioni fiscali comuni a qualunque operazione</vt:lpstr>
      <vt:lpstr>La fattura elettronica ordinaria Il tracciato (cfr. par. 2.1 ST e excel fattura ordinaria)</vt:lpstr>
      <vt:lpstr>La fattura elettronica semplificata Le informazioni fiscali comuni a qualunque operazione</vt:lpstr>
      <vt:lpstr>La fattura elettronica semplificata Il tracciato (cfr. par. 2.1 ST ed excel fattura ordinaria)</vt:lpstr>
      <vt:lpstr>La fattura elettronica Le informazioni gestionali</vt:lpstr>
      <vt:lpstr>Ricapitolando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Dipartimento Finanze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Entrate sistemi e Infrastr servizi digitali</dc:creator>
  <cp:lastModifiedBy>acalegi</cp:lastModifiedBy>
  <cp:revision>138</cp:revision>
  <dcterms:created xsi:type="dcterms:W3CDTF">2018-10-18T12:53:18Z</dcterms:created>
  <dcterms:modified xsi:type="dcterms:W3CDTF">2018-11-19T23:24:40Z</dcterms:modified>
</cp:coreProperties>
</file>