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4" r:id="rId15"/>
    <p:sldId id="272" r:id="rId16"/>
    <p:sldId id="273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4F456-1844-46D0-88AE-62DFEC3093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ruolo del custode giudiziario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7C0100-D61F-4EA5-8B4A-B54F0ECB03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Lunedì  29 maggio 2023</a:t>
            </a:r>
          </a:p>
          <a:p>
            <a:r>
              <a:rPr lang="it-IT" dirty="0"/>
              <a:t>Modulo 3</a:t>
            </a:r>
          </a:p>
        </p:txBody>
      </p:sp>
    </p:spTree>
    <p:extLst>
      <p:ext uri="{BB962C8B-B14F-4D97-AF65-F5344CB8AC3E}">
        <p14:creationId xmlns:p14="http://schemas.microsoft.com/office/powerpoint/2010/main" val="40468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FC8CAD-0737-41B8-865B-4575AE5D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Entro 45 giorni dalla istanza di vendita: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702541-EB28-4CA2-A6B8-E754AD2B86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Il creditore deve depositare: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Estratto del catasto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Certificati delle iscrizioni e trascrizioni sull’immobile effettuate nei 20 anni anteriori alla trascrizione del pignoramento.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Tale documentazione può essere sostituita da un certificato notarile attestante le risultanze delle visure catastali e dei registri immobiliari.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A512D7-F59A-425C-8167-C2E74ADCD6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Detto termine può essere prorogato una sola volta per non oltre 45 gg. su istanza dell’esecutato o dei creditori </a:t>
            </a:r>
            <a:r>
              <a:rPr lang="it-IT" b="1" u="sng" dirty="0">
                <a:solidFill>
                  <a:srgbClr val="C00000"/>
                </a:solidFill>
              </a:rPr>
              <a:t>per giusti motivi</a:t>
            </a:r>
            <a:r>
              <a:rPr lang="it-IT" dirty="0"/>
              <a:t>.</a:t>
            </a:r>
          </a:p>
          <a:p>
            <a:r>
              <a:rPr lang="it-IT" dirty="0"/>
              <a:t>Un termine di 45 gg. È poi assegnato dal GE al creditore quando la documentazione debba essere integrata o completata. </a:t>
            </a:r>
          </a:p>
          <a:p>
            <a:r>
              <a:rPr lang="it-IT" dirty="0"/>
              <a:t>Se tale documentazione non viene integrata o completata nel termine, il GE dichiara la </a:t>
            </a:r>
            <a:r>
              <a:rPr lang="it-IT" u="sng" dirty="0"/>
              <a:t>inefficacia del pignoramento </a:t>
            </a:r>
            <a:r>
              <a:rPr lang="it-IT" dirty="0"/>
              <a:t>con ordinanza</a:t>
            </a:r>
            <a:r>
              <a:rPr lang="it-IT"/>
              <a:t>, sentite </a:t>
            </a:r>
            <a:r>
              <a:rPr lang="it-IT" dirty="0"/>
              <a:t>le parti e ordina la cancellazione della trascrizione del pignoramento.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938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AA795-E4EE-46FD-BC71-6046E77D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succede?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85F4C-09DC-4AD5-BE91-EECB119856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Se vi sono altri immobili pignorati, il procedimento prosegue in relazione a detti immobili, sempre che per essi sia completa la documentazione richiesta dalla Legge.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F7C472-7E16-4C2C-A345-55E66DDEEF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Se non vi sono altri immobili, il GE con ordinanza dichiara ESTINTO il  processo esecutivo.</a:t>
            </a:r>
          </a:p>
        </p:txBody>
      </p:sp>
    </p:spTree>
    <p:extLst>
      <p:ext uri="{BB962C8B-B14F-4D97-AF65-F5344CB8AC3E}">
        <p14:creationId xmlns:p14="http://schemas.microsoft.com/office/powerpoint/2010/main" val="416826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60CC12-73A6-4B51-A687-B3002A68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48834"/>
          </a:xfrm>
        </p:spPr>
        <p:txBody>
          <a:bodyPr>
            <a:normAutofit fontScale="90000"/>
          </a:bodyPr>
          <a:lstStyle/>
          <a:p>
            <a:r>
              <a:rPr lang="it-IT" sz="3100" b="1" u="sng" dirty="0">
                <a:solidFill>
                  <a:srgbClr val="C00000"/>
                </a:solidFill>
              </a:rPr>
              <a:t>Controllo sostanziale</a:t>
            </a:r>
            <a:br>
              <a:rPr lang="it-IT" sz="3100" dirty="0"/>
            </a:br>
            <a:r>
              <a:rPr lang="it-IT" sz="3100" dirty="0"/>
              <a:t>Ai sensi dell’art. 474 cpc è necessario un titolo esecutivo per l’azione esecutiva. Con la riforma Cartabia sappiamo che la esecutività viene espressa con la attestazione di conformità.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C94C02-8468-4F6E-B2CE-ACDB67B2A1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Per i contratti di mutuo o aperture di credito bisogna fare un discorso a parte.</a:t>
            </a:r>
          </a:p>
          <a:p>
            <a:r>
              <a:rPr lang="it-IT" dirty="0"/>
              <a:t>Infatti, se la consegna del denaro avviene in seguito, è prassi che si firmi una quietanza a saldo: quindi, il titolo nasce dal mutuo </a:t>
            </a:r>
            <a:r>
              <a:rPr lang="it-IT" b="1" u="sng" dirty="0">
                <a:solidFill>
                  <a:srgbClr val="FF0000"/>
                </a:solidFill>
              </a:rPr>
              <a:t>E</a:t>
            </a:r>
            <a:r>
              <a:rPr lang="it-IT" dirty="0"/>
              <a:t> dalla quietanza a saldo.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AA6EE6-B5DE-493D-87DB-1062BE574D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Se si tratta di un mutuo condizionato, con somme depositate e vincolate, anche qui il custode deve verificare l’esistenza del titolo.</a:t>
            </a:r>
          </a:p>
          <a:p>
            <a:r>
              <a:rPr lang="it-IT" dirty="0"/>
              <a:t>Se il titolo è giudiziale (es. una sentenza), la verifica va fatta nel senso che essa non deve aver subito mutamenti successivi</a:t>
            </a:r>
          </a:p>
        </p:txBody>
      </p:sp>
    </p:spTree>
    <p:extLst>
      <p:ext uri="{BB962C8B-B14F-4D97-AF65-F5344CB8AC3E}">
        <p14:creationId xmlns:p14="http://schemas.microsoft.com/office/powerpoint/2010/main" val="41744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6D874-ABAD-4EE7-B664-3F15E638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Società di cartolarizzazione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431E36-6642-490D-BD7E-19399AA424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Le Società di cartolarizzazione che acquisiscono il credito </a:t>
            </a:r>
            <a:r>
              <a:rPr lang="it-IT" u="sng" dirty="0">
                <a:solidFill>
                  <a:srgbClr val="C00000"/>
                </a:solidFill>
              </a:rPr>
              <a:t>DEVONO PROVARE TUTTI I PASSAGGI </a:t>
            </a:r>
            <a:r>
              <a:rPr lang="it-IT" dirty="0"/>
              <a:t>che giustificano la titolarità del credito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14B4C0-8B36-4E71-9394-C6C9CE7A55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Ciò significa che non sono ammessi rinvii </a:t>
            </a:r>
            <a:r>
              <a:rPr lang="it-IT" i="1" dirty="0"/>
              <a:t>per </a:t>
            </a:r>
            <a:r>
              <a:rPr lang="it-IT" i="1" dirty="0" err="1"/>
              <a:t>relationem</a:t>
            </a:r>
            <a:r>
              <a:rPr lang="it-IT" dirty="0"/>
              <a:t>, ma ogni passaggio deve essere giustificato, senza indicazione di formule tipo «</a:t>
            </a:r>
            <a:r>
              <a:rPr lang="it-IT" i="1" dirty="0"/>
              <a:t>omissis</a:t>
            </a:r>
            <a:r>
              <a:rPr lang="it-IT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0028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641B62-484A-46AD-AC27-F340118F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È possibile una esecuzione che nasca senza precetto e senza pignoramento?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9FB6EC-AB74-4858-B782-A4447B2D9AE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			</a:t>
            </a:r>
            <a:r>
              <a:rPr lang="it-IT" sz="3700" b="1" u="sng" dirty="0">
                <a:solidFill>
                  <a:srgbClr val="C00000"/>
                </a:solidFill>
              </a:rPr>
              <a:t>Vero												Falso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770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16164-A72B-4DCA-B17B-63AD847F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u="sng" dirty="0">
                <a:solidFill>
                  <a:srgbClr val="00B050"/>
                </a:solidFill>
              </a:rPr>
              <a:t>VERO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17F732-EBFC-47C0-AA59-B486489AF4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È il caso del </a:t>
            </a:r>
            <a:r>
              <a:rPr lang="it-IT" dirty="0">
                <a:highlight>
                  <a:srgbClr val="FFFF00"/>
                </a:highlight>
              </a:rPr>
              <a:t>sequestro conservativo convertito in pignoramento</a:t>
            </a:r>
            <a:r>
              <a:rPr lang="it-IT" dirty="0"/>
              <a:t>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A08842-1788-4D0A-A93E-2ACC8703F0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Quindi, ci sarà il provvedimento di sequestro conservativo, la sentenza di condanna trascritta e gli avvisi ai creditori.</a:t>
            </a:r>
          </a:p>
          <a:p>
            <a:r>
              <a:rPr lang="it-IT" b="1" u="sng" dirty="0">
                <a:solidFill>
                  <a:srgbClr val="FF0000"/>
                </a:solidFill>
              </a:rPr>
              <a:t>ATTENZIONE</a:t>
            </a:r>
            <a:r>
              <a:rPr lang="it-IT" dirty="0"/>
              <a:t>: l’ipoteca non è opponibile alla trascrizione del sequestro conservativo precedente.</a:t>
            </a:r>
          </a:p>
        </p:txBody>
      </p:sp>
    </p:spTree>
    <p:extLst>
      <p:ext uri="{BB962C8B-B14F-4D97-AF65-F5344CB8AC3E}">
        <p14:creationId xmlns:p14="http://schemas.microsoft.com/office/powerpoint/2010/main" val="183625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01C024-AF92-4819-A5DD-8BC32C28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1683009"/>
          </a:xfrm>
        </p:spPr>
        <p:txBody>
          <a:bodyPr>
            <a:normAutofit/>
          </a:bodyPr>
          <a:lstStyle/>
          <a:p>
            <a:r>
              <a:rPr lang="it-IT" sz="4800" dirty="0"/>
              <a:t>La nota di trascrizione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B091E8-F144-4AAD-943C-980B0ECF4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4812" y="2514601"/>
            <a:ext cx="8839202" cy="1422399"/>
          </a:xfrm>
        </p:spPr>
        <p:txBody>
          <a:bodyPr>
            <a:noAutofit/>
          </a:bodyPr>
          <a:lstStyle/>
          <a:p>
            <a:pPr algn="ctr"/>
            <a:r>
              <a:rPr lang="it-IT" sz="3500" dirty="0"/>
              <a:t>La nota rende opponibile il pignoramento ai terzi.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DE65F5-7590-4D1C-AC79-C57A737B3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3000" dirty="0"/>
              <a:t>Da essa il custode si avvede se vi siano pignoramenti precedenti: in questo caso relaziona al GE sulla opportunità di riunione o intervento</a:t>
            </a:r>
          </a:p>
        </p:txBody>
      </p:sp>
    </p:spTree>
    <p:extLst>
      <p:ext uri="{BB962C8B-B14F-4D97-AF65-F5344CB8AC3E}">
        <p14:creationId xmlns:p14="http://schemas.microsoft.com/office/powerpoint/2010/main" val="196398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AC8385-5D14-476B-B3C0-0419FE69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Avvisi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F11F50-1238-4687-87F7-724FE3C4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volta nominato, ed effettuata la verifica del fascicolo (formale e sostanziale), il custode notifica al debitore (e all’esecutato se le due figure non coincidono) quando effettuerà il primo accesso all’immobile.</a:t>
            </a:r>
          </a:p>
          <a:p>
            <a:r>
              <a:rPr lang="it-IT" dirty="0"/>
              <a:t>Il giorno dell’accesso, il custode valuta la presenza di eventuali occupazioni opponibili alla procedura e le condizioni generali dell’immobile.</a:t>
            </a:r>
          </a:p>
          <a:p>
            <a:r>
              <a:rPr lang="it-IT" dirty="0"/>
              <a:t>Redige un verbale ed effettua l’informativa al debitore, con particolare riguardo alle preclusioni di cui alla udienza ex art. 569, al diritto di visita e alla possibilità di chiedere la sospensione ex art. 624/bis cpc.</a:t>
            </a:r>
          </a:p>
        </p:txBody>
      </p:sp>
    </p:spTree>
    <p:extLst>
      <p:ext uri="{BB962C8B-B14F-4D97-AF65-F5344CB8AC3E}">
        <p14:creationId xmlns:p14="http://schemas.microsoft.com/office/powerpoint/2010/main" val="81506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3295B-2CF9-43D7-8415-D46D2CBD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ogni domanda o chiarimento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7AED5-9691-4407-AA03-19A8CDC99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700" dirty="0"/>
              <a:t>avvbaffav@gmail.com</a:t>
            </a:r>
          </a:p>
        </p:txBody>
      </p:sp>
    </p:spTree>
    <p:extLst>
      <p:ext uri="{BB962C8B-B14F-4D97-AF65-F5344CB8AC3E}">
        <p14:creationId xmlns:p14="http://schemas.microsoft.com/office/powerpoint/2010/main" val="385364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33182F-1B9B-439B-8D54-FE4781EF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4EC623-DDC4-473D-9A6A-263A05A38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  <a:ln>
            <a:noFill/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/>
              <a:t>Verifica del fascicolo telematico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Primo accesso all’immobile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Obbligo di informativa</a:t>
            </a:r>
          </a:p>
        </p:txBody>
      </p:sp>
    </p:spTree>
    <p:extLst>
      <p:ext uri="{BB962C8B-B14F-4D97-AF65-F5344CB8AC3E}">
        <p14:creationId xmlns:p14="http://schemas.microsoft.com/office/powerpoint/2010/main" val="271016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2CED2-1E49-4F37-8DE2-5B3726A8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Custode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4A14E4-462A-4946-B453-036B6B376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custode giudiziario è previsto all’art. 65 cpc:</a:t>
            </a:r>
          </a:p>
          <a:p>
            <a:r>
              <a:rPr lang="it-IT" dirty="0"/>
              <a:t>«La conservazione ed amministrazione dei beni pignorati sono affidati ad un custode»</a:t>
            </a:r>
          </a:p>
          <a:p>
            <a:r>
              <a:rPr lang="it-IT" dirty="0"/>
              <a:t>Il custode è un PUBBLICO UFFICIALE</a:t>
            </a:r>
          </a:p>
          <a:p>
            <a:r>
              <a:rPr lang="it-IT" dirty="0"/>
              <a:t>Ha funzioni che differiscono a seconda dell’aspetto che si intende evidenziare.</a:t>
            </a:r>
          </a:p>
        </p:txBody>
      </p:sp>
    </p:spTree>
    <p:extLst>
      <p:ext uri="{BB962C8B-B14F-4D97-AF65-F5344CB8AC3E}">
        <p14:creationId xmlns:p14="http://schemas.microsoft.com/office/powerpoint/2010/main" val="273819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1CC51-D8C5-40CE-84E5-F2BF28FA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Interesse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610B4B-B4C7-4780-A645-D33E7B05F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3842264" cy="3310128"/>
          </a:xfrm>
        </p:spPr>
        <p:txBody>
          <a:bodyPr/>
          <a:lstStyle/>
          <a:p>
            <a:r>
              <a:rPr lang="it-IT" dirty="0"/>
              <a:t>Favorisce la collocazione sul mercato del compendio pignorato, rendendolo appetibile per i possibili acquirenti, ed in virtù di ciò l’interesse prevalente è il soddisfacimento degli interessi creditori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09D07F-AD07-4432-A991-532E25776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4550" y="2560320"/>
            <a:ext cx="2449700" cy="3310128"/>
          </a:xfrm>
        </p:spPr>
        <p:txBody>
          <a:bodyPr/>
          <a:lstStyle/>
          <a:p>
            <a:r>
              <a:rPr lang="it-IT" dirty="0"/>
              <a:t>Interesse dello Stato alla ragionevole durata del processo ed al recupero delle entrate fiscali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E788F2-A2D2-4EF6-9940-BA85BA0A0AEC}"/>
              </a:ext>
            </a:extLst>
          </p:cNvPr>
          <p:cNvSpPr txBox="1"/>
          <p:nvPr/>
        </p:nvSpPr>
        <p:spPr>
          <a:xfrm>
            <a:off x="8118088" y="2560320"/>
            <a:ext cx="26241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Interesse del debitore a veder vendere il proprio bene ad un prezzo non vile</a:t>
            </a:r>
          </a:p>
        </p:txBody>
      </p:sp>
    </p:spTree>
    <p:extLst>
      <p:ext uri="{BB962C8B-B14F-4D97-AF65-F5344CB8AC3E}">
        <p14:creationId xmlns:p14="http://schemas.microsoft.com/office/powerpoint/2010/main" val="169311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F8B5A4-B618-46C2-A4EF-3486D2E2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NOMINA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F7FA02-AB93-4272-913A-0FE923E409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custode viene nominato, unitamente all’esperto estimatore, dal Giudice della esecuzione ai sensi dell’art. 559, II comma, entro 15 giorni dal deposito della documentazione ex art. 567 cpc.</a:t>
            </a:r>
          </a:p>
          <a:p>
            <a:r>
              <a:rPr lang="it-IT" dirty="0"/>
              <a:t>La nomina non è impugnabile, ma è OPPONIBILE con l’opposizione agli atti esecutivi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BFC16A-A074-416E-B5C9-04A919E856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custode viene nominato tra i professionisti di cui all’art. 179/ter delle Disp. Att. Cpc: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Avvocati o commercialisti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Notai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IVG</a:t>
            </a:r>
          </a:p>
        </p:txBody>
      </p:sp>
    </p:spTree>
    <p:extLst>
      <p:ext uri="{BB962C8B-B14F-4D97-AF65-F5344CB8AC3E}">
        <p14:creationId xmlns:p14="http://schemas.microsoft.com/office/powerpoint/2010/main" val="83227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A61F79-9305-4782-9D92-1D6DF1F2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Adempimenti immediati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8C871-8FC1-4C63-A77F-B8305EB169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Accettazione dell’incarico in cancelleria o nel fascicolo telematico</a:t>
            </a:r>
          </a:p>
          <a:p>
            <a:r>
              <a:rPr lang="it-IT" dirty="0"/>
              <a:t>Attestazione dell’assenza di cause di incompatibilità nell’ultimo triennio</a:t>
            </a:r>
          </a:p>
          <a:p>
            <a:r>
              <a:rPr lang="it-IT" dirty="0"/>
              <a:t>Verifica del pagamento dell’acconto liquidato dal Giudice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5F7CA1-A8C4-4F45-B742-2E37D00D0C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Verifica del fascicolo telematico</a:t>
            </a:r>
          </a:p>
        </p:txBody>
      </p:sp>
    </p:spTree>
    <p:extLst>
      <p:ext uri="{BB962C8B-B14F-4D97-AF65-F5344CB8AC3E}">
        <p14:creationId xmlns:p14="http://schemas.microsoft.com/office/powerpoint/2010/main" val="341014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938771-FCCC-4FA1-B0B7-C863BC1C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Completezza del fascicolo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A3634-706A-43FD-B474-C3CEEE8B85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Il custode collabora con l’esperto estimatore alla verifica del fascicolo.</a:t>
            </a:r>
          </a:p>
          <a:p>
            <a:r>
              <a:rPr lang="it-IT" dirty="0"/>
              <a:t>In tal senso, appronta una check list al fine di verificare l’esistenza e l’esattezza della documentazione e dei titoli.</a:t>
            </a:r>
          </a:p>
          <a:p>
            <a:r>
              <a:rPr lang="it-IT" dirty="0"/>
              <a:t>Non è compito del custode entrare nel merito del titolo esecutivo e degli atti esecutivi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EC28C5-0D84-4EE1-970F-853076F88E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Verifica se vi siano irregolarità formali o sostanziali che siano rilevabili d’ufficio e relaziona al Giudice. All’uopo chiederà i provvedimenti opportuni per ovviare a tali irregolarità, compresa una eventuale istanza di estinzione</a:t>
            </a:r>
          </a:p>
        </p:txBody>
      </p:sp>
    </p:spTree>
    <p:extLst>
      <p:ext uri="{BB962C8B-B14F-4D97-AF65-F5344CB8AC3E}">
        <p14:creationId xmlns:p14="http://schemas.microsoft.com/office/powerpoint/2010/main" val="68897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08F6F5-2C71-400D-9E30-B748DB1D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86396D-622D-4C97-95AB-77173AD724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custode verifica che la iscrizione al ruolo sia fatta entro 15 giorni dalla restituzione dell’atto di pignoramento da parte dell’ufficiale giudiziario. Il termine è previsto a pena di inefficacia del pignoramento: se l’iscrizione è tardiva il custode relaziona al GE per la declaratoria di inefficacia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FE45AD-0774-4DA4-97E9-44C9AF291C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Verifica che vi siano: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Nota di iscrizione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Titolo esecutivo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Precetto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Pignoramento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Duplo della nota di trascrizione</a:t>
            </a:r>
          </a:p>
        </p:txBody>
      </p:sp>
    </p:spTree>
    <p:extLst>
      <p:ext uri="{BB962C8B-B14F-4D97-AF65-F5344CB8AC3E}">
        <p14:creationId xmlns:p14="http://schemas.microsoft.com/office/powerpoint/2010/main" val="18725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1FB5D-54F2-4C4E-9C41-CFA4A752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Verifica successiva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B0A8D2-F3F2-4561-80CC-3BB61D156B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duplo della nota di trascrizione è </a:t>
            </a:r>
            <a:r>
              <a:rPr lang="it-IT" b="1" u="sng" dirty="0">
                <a:solidFill>
                  <a:srgbClr val="C00000"/>
                </a:solidFill>
              </a:rPr>
              <a:t>l’unico documento che può essere depositato in seguito</a:t>
            </a:r>
            <a:r>
              <a:rPr lang="it-IT" dirty="0"/>
              <a:t>, ma sempre ENTRO L’UDIENZA EX ART. 569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98FA3D-0AF2-4EDB-A52E-E73241BD6E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custode verifica che sia stata depositata </a:t>
            </a:r>
            <a:r>
              <a:rPr lang="it-IT" b="1" u="sng" dirty="0">
                <a:solidFill>
                  <a:srgbClr val="C00000"/>
                </a:solidFill>
              </a:rPr>
              <a:t>l’istanza di vendita </a:t>
            </a:r>
            <a:r>
              <a:rPr lang="it-IT" dirty="0"/>
              <a:t>entro 45 giorni dal pignoramento.</a:t>
            </a:r>
          </a:p>
          <a:p>
            <a:r>
              <a:rPr lang="it-IT" dirty="0"/>
              <a:t>Si intende «dalla data in cui il debitore riceve il pignoramento»</a:t>
            </a:r>
          </a:p>
          <a:p>
            <a:r>
              <a:rPr lang="it-IT" dirty="0"/>
              <a:t>Questo deposito è a pena di inefficacia ed il custode relaziona al GE</a:t>
            </a:r>
          </a:p>
        </p:txBody>
      </p:sp>
    </p:spTree>
    <p:extLst>
      <p:ext uri="{BB962C8B-B14F-4D97-AF65-F5344CB8AC3E}">
        <p14:creationId xmlns:p14="http://schemas.microsoft.com/office/powerpoint/2010/main" val="2258442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8427</TotalTime>
  <Words>1030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Organico</vt:lpstr>
      <vt:lpstr>Il ruolo del custode giudiziario</vt:lpstr>
      <vt:lpstr> </vt:lpstr>
      <vt:lpstr>Il Custode</vt:lpstr>
      <vt:lpstr>Interesse</vt:lpstr>
      <vt:lpstr>NOMINA</vt:lpstr>
      <vt:lpstr>Adempimenti immediati</vt:lpstr>
      <vt:lpstr>Completezza del fascicolo</vt:lpstr>
      <vt:lpstr>Esempio </vt:lpstr>
      <vt:lpstr>Verifica successiva</vt:lpstr>
      <vt:lpstr>Entro 45 giorni dalla istanza di vendita:</vt:lpstr>
      <vt:lpstr>Cosa succede?</vt:lpstr>
      <vt:lpstr>Controllo sostanziale Ai sensi dell’art. 474 cpc è necessario un titolo esecutivo per l’azione esecutiva. Con la riforma Cartabia sappiamo che la esecutività viene espressa con la attestazione di conformità. </vt:lpstr>
      <vt:lpstr>Le Società di cartolarizzazione</vt:lpstr>
      <vt:lpstr>È possibile una esecuzione che nasca senza precetto e senza pignoramento?</vt:lpstr>
      <vt:lpstr>VERO</vt:lpstr>
      <vt:lpstr>La nota di trascrizione</vt:lpstr>
      <vt:lpstr>Avvisi</vt:lpstr>
      <vt:lpstr>Per ogni domanda o chiarimento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ruolo del custode giudiziario</dc:title>
  <dc:creator>Cosimo Portulano</dc:creator>
  <cp:lastModifiedBy>Cosimo Portulano</cp:lastModifiedBy>
  <cp:revision>5</cp:revision>
  <dcterms:created xsi:type="dcterms:W3CDTF">2023-05-16T15:16:42Z</dcterms:created>
  <dcterms:modified xsi:type="dcterms:W3CDTF">2023-05-28T09:07:03Z</dcterms:modified>
</cp:coreProperties>
</file>